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78"/>
  </p:notesMasterIdLst>
  <p:sldIdLst>
    <p:sldId id="256" r:id="rId2"/>
    <p:sldId id="1626" r:id="rId3"/>
    <p:sldId id="1542" r:id="rId4"/>
    <p:sldId id="947" r:id="rId5"/>
    <p:sldId id="1543" r:id="rId6"/>
    <p:sldId id="1544" r:id="rId7"/>
    <p:sldId id="1545" r:id="rId8"/>
    <p:sldId id="1604" r:id="rId9"/>
    <p:sldId id="1546" r:id="rId10"/>
    <p:sldId id="1547" r:id="rId11"/>
    <p:sldId id="1548" r:id="rId12"/>
    <p:sldId id="1549" r:id="rId13"/>
    <p:sldId id="1550" r:id="rId14"/>
    <p:sldId id="1551" r:id="rId15"/>
    <p:sldId id="1554" r:id="rId16"/>
    <p:sldId id="1553" r:id="rId17"/>
    <p:sldId id="1555" r:id="rId18"/>
    <p:sldId id="1558" r:id="rId19"/>
    <p:sldId id="1557" r:id="rId20"/>
    <p:sldId id="1552" r:id="rId21"/>
    <p:sldId id="1564" r:id="rId22"/>
    <p:sldId id="1563" r:id="rId23"/>
    <p:sldId id="1556" r:id="rId24"/>
    <p:sldId id="1559" r:id="rId25"/>
    <p:sldId id="1578" r:id="rId26"/>
    <p:sldId id="1579" r:id="rId27"/>
    <p:sldId id="1580" r:id="rId28"/>
    <p:sldId id="1562" r:id="rId29"/>
    <p:sldId id="1581" r:id="rId30"/>
    <p:sldId id="1599" r:id="rId31"/>
    <p:sldId id="1600" r:id="rId32"/>
    <p:sldId id="1582" r:id="rId33"/>
    <p:sldId id="1605" r:id="rId34"/>
    <p:sldId id="1583" r:id="rId35"/>
    <p:sldId id="1584" r:id="rId36"/>
    <p:sldId id="1585" r:id="rId37"/>
    <p:sldId id="1588" r:id="rId38"/>
    <p:sldId id="1593" r:id="rId39"/>
    <p:sldId id="1594" r:id="rId40"/>
    <p:sldId id="1592" r:id="rId41"/>
    <p:sldId id="1595" r:id="rId42"/>
    <p:sldId id="1596" r:id="rId43"/>
    <p:sldId id="1597" r:id="rId44"/>
    <p:sldId id="1625" r:id="rId45"/>
    <p:sldId id="1598" r:id="rId46"/>
    <p:sldId id="1607" r:id="rId47"/>
    <p:sldId id="1601" r:id="rId48"/>
    <p:sldId id="1608" r:id="rId49"/>
    <p:sldId id="1609" r:id="rId50"/>
    <p:sldId id="1606" r:id="rId51"/>
    <p:sldId id="1569" r:id="rId52"/>
    <p:sldId id="1575" r:id="rId53"/>
    <p:sldId id="1571" r:id="rId54"/>
    <p:sldId id="1572" r:id="rId55"/>
    <p:sldId id="1573" r:id="rId56"/>
    <p:sldId id="1574" r:id="rId57"/>
    <p:sldId id="1576" r:id="rId58"/>
    <p:sldId id="1577" r:id="rId59"/>
    <p:sldId id="1610" r:id="rId60"/>
    <p:sldId id="1568" r:id="rId61"/>
    <p:sldId id="1612" r:id="rId62"/>
    <p:sldId id="1613" r:id="rId63"/>
    <p:sldId id="1611" r:id="rId64"/>
    <p:sldId id="1615" r:id="rId65"/>
    <p:sldId id="1614" r:id="rId66"/>
    <p:sldId id="1616" r:id="rId67"/>
    <p:sldId id="1617" r:id="rId68"/>
    <p:sldId id="1618" r:id="rId69"/>
    <p:sldId id="1619" r:id="rId70"/>
    <p:sldId id="1624" r:id="rId71"/>
    <p:sldId id="1620" r:id="rId72"/>
    <p:sldId id="1623" r:id="rId73"/>
    <p:sldId id="1602" r:id="rId74"/>
    <p:sldId id="1628" r:id="rId75"/>
    <p:sldId id="1603" r:id="rId76"/>
    <p:sldId id="39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940"/>
    <a:srgbClr val="FFB7B7"/>
    <a:srgbClr val="59B4BB"/>
    <a:srgbClr val="BBE0E3"/>
    <a:srgbClr val="D73F09"/>
    <a:srgbClr val="000000"/>
    <a:srgbClr val="F2F2F2"/>
    <a:srgbClr val="F7F7F7"/>
    <a:srgbClr val="1E77B4"/>
    <a:srgbClr val="A4C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1" autoAdjust="0"/>
    <p:restoredTop sz="89551" autoAdjust="0"/>
  </p:normalViewPr>
  <p:slideViewPr>
    <p:cSldViewPr snapToGrid="0">
      <p:cViewPr varScale="1">
        <p:scale>
          <a:sx n="100" d="100"/>
          <a:sy n="100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2F9D4-9DC5-4F69-96EE-C0085E48CA19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9C55F-6F3E-4A53-8EA6-E6648FC9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1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66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8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4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0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57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EC17E-4ED7-46CE-8966-8ED2F5459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4B989E-E032-483C-A04A-5E5CA8153020}"/>
              </a:ext>
            </a:extLst>
          </p:cNvPr>
          <p:cNvSpPr txBox="1">
            <a:spLocks/>
          </p:cNvSpPr>
          <p:nvPr userDrawn="1"/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venir Next LT Pro" panose="020B0504020202020204" pitchFamily="34" charset="0"/>
                <a:ea typeface="Avenir Next LT Pro" panose="020B0504020202020204" pitchFamily="34" charset="0"/>
                <a:cs typeface="Avenir Next LT Pro" panose="020B0504020202020204" pitchFamily="34" charset="0"/>
              </a:defRPr>
            </a:lvl1pPr>
          </a:lstStyle>
          <a:p>
            <a:r>
              <a:rPr lang="en-US" dirty="0"/>
              <a:t>Next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55A0D-CB56-437C-8654-B4D7670CA199}"/>
              </a:ext>
            </a:extLst>
          </p:cNvPr>
          <p:cNvGrpSpPr/>
          <p:nvPr userDrawn="1"/>
        </p:nvGrpSpPr>
        <p:grpSpPr>
          <a:xfrm>
            <a:off x="1212714" y="2895600"/>
            <a:ext cx="1279795" cy="1279795"/>
            <a:chOff x="5746615" y="274184"/>
            <a:chExt cx="698770" cy="698770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7F28812-8EFB-41F3-87AD-40953B355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800128" y="289200"/>
              <a:ext cx="626648" cy="629896"/>
            </a:xfrm>
            <a:prstGeom prst="ellipse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F903A2-6CB3-4596-BADC-10AC3DD3FEC4}"/>
                </a:ext>
              </a:extLst>
            </p:cNvPr>
            <p:cNvSpPr/>
            <p:nvPr userDrawn="1"/>
          </p:nvSpPr>
          <p:spPr>
            <a:xfrm>
              <a:off x="5746615" y="274184"/>
              <a:ext cx="698770" cy="698770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C3EE1B5-0DEF-445B-874D-8971C350C9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783076" y="313421"/>
              <a:ext cx="626648" cy="629896"/>
            </a:xfrm>
            <a:prstGeom prst="ellipse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DD3997-FE72-40CB-B02A-01FE3B479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315325" cy="14192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AD8DB-2D7B-462B-9126-9F0816BDB5AD}"/>
              </a:ext>
            </a:extLst>
          </p:cNvPr>
          <p:cNvSpPr txBox="1"/>
          <p:nvPr userDrawn="1"/>
        </p:nvSpPr>
        <p:spPr>
          <a:xfrm>
            <a:off x="1200953" y="3446584"/>
            <a:ext cx="1280160" cy="91440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913392"/>
              </a:avLst>
            </a:prstTxWarp>
            <a:spAutoFit/>
          </a:bodyPr>
          <a:lstStyle/>
          <a:p>
            <a:pPr algn="ctr"/>
            <a:r>
              <a:rPr lang="en-US" b="1" spc="300" dirty="0"/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182233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94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7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05FCB-D897-4BA5-AF8F-8BBB1B48C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73930-84D6-47D2-B40F-F75998C00EBC}"/>
              </a:ext>
            </a:extLst>
          </p:cNvPr>
          <p:cNvSpPr txBox="1"/>
          <p:nvPr/>
        </p:nvSpPr>
        <p:spPr>
          <a:xfrm>
            <a:off x="2724150" y="2515897"/>
            <a:ext cx="6743700" cy="182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1500" b="1" spc="600" dirty="0">
                <a:solidFill>
                  <a:schemeClr val="bg1"/>
                </a:solidFill>
                <a:latin typeface="Avenir Next LT Pro" panose="020B0504020202020204" pitchFamily="34" charset="0"/>
              </a:rPr>
              <a:t>RECAP</a:t>
            </a:r>
          </a:p>
          <a:p>
            <a:pPr algn="ctr">
              <a:lnSpc>
                <a:spcPct val="70000"/>
              </a:lnSpc>
            </a:pPr>
            <a:r>
              <a:rPr lang="en-US" sz="4400" b="1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From Last Lecture</a:t>
            </a:r>
            <a:endParaRPr lang="en-US" sz="11500" b="1" spc="-15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5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thic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FC0E4-8AE8-49A2-A4D0-C4D8E072579E}"/>
              </a:ext>
            </a:extLst>
          </p:cNvPr>
          <p:cNvGrpSpPr/>
          <p:nvPr userDrawn="1"/>
        </p:nvGrpSpPr>
        <p:grpSpPr>
          <a:xfrm>
            <a:off x="11779709" y="4"/>
            <a:ext cx="433421" cy="358604"/>
            <a:chOff x="2611179" y="2441428"/>
            <a:chExt cx="502444" cy="415712"/>
          </a:xfrm>
        </p:grpSpPr>
        <p:sp>
          <p:nvSpPr>
            <p:cNvPr id="12" name="Rectangle: Diagonal Corners Snipped 11">
              <a:extLst>
                <a:ext uri="{FF2B5EF4-FFF2-40B4-BE49-F238E27FC236}">
                  <a16:creationId xmlns:a16="http://schemas.microsoft.com/office/drawing/2014/main" id="{3DAA9D11-FED4-43CA-9777-1AE59AFD02E9}"/>
                </a:ext>
              </a:extLst>
            </p:cNvPr>
            <p:cNvSpPr/>
            <p:nvPr/>
          </p:nvSpPr>
          <p:spPr>
            <a:xfrm rot="5400000">
              <a:off x="2656490" y="2425446"/>
              <a:ext cx="415712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A9B60-6EA9-4948-91E8-138B7CC9770C}"/>
                </a:ext>
              </a:extLst>
            </p:cNvPr>
            <p:cNvSpPr txBox="1"/>
            <p:nvPr/>
          </p:nvSpPr>
          <p:spPr>
            <a:xfrm>
              <a:off x="2611179" y="2447003"/>
              <a:ext cx="502444" cy="392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0000FF"/>
                  </a:solidFill>
                  <a:effectLst/>
                  <a:latin typeface="Roboto"/>
                </a:rPr>
                <a:t>⚖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1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gorithm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ABE852-2095-4483-892B-253A7D71B04F}"/>
              </a:ext>
            </a:extLst>
          </p:cNvPr>
          <p:cNvGrpSpPr/>
          <p:nvPr userDrawn="1"/>
        </p:nvGrpSpPr>
        <p:grpSpPr>
          <a:xfrm>
            <a:off x="11760462" y="0"/>
            <a:ext cx="431616" cy="359288"/>
            <a:chOff x="3016451" y="3161406"/>
            <a:chExt cx="500356" cy="416505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1351086C-2F1B-496D-A0BB-453E7C4F0E50}"/>
                </a:ext>
              </a:extLst>
            </p:cNvPr>
            <p:cNvSpPr/>
            <p:nvPr/>
          </p:nvSpPr>
          <p:spPr>
            <a:xfrm rot="5400000">
              <a:off x="3086266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8D59C-5A50-48F1-B1B6-ADDAB87E2560}"/>
                </a:ext>
              </a:extLst>
            </p:cNvPr>
            <p:cNvSpPr txBox="1"/>
            <p:nvPr/>
          </p:nvSpPr>
          <p:spPr>
            <a:xfrm>
              <a:off x="3016451" y="3185443"/>
              <a:ext cx="447378" cy="392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CC0000"/>
                  </a:solidFill>
                  <a:effectLst/>
                  <a:latin typeface="Avenir Next LT Pro" panose="020B0504020202020204" pitchFamily="34" charset="0"/>
                </a:rPr>
                <a:t>⚒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15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lica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D84F-9A15-4999-9329-682A4035EF34}"/>
              </a:ext>
            </a:extLst>
          </p:cNvPr>
          <p:cNvGrpSpPr/>
          <p:nvPr userDrawn="1"/>
        </p:nvGrpSpPr>
        <p:grpSpPr>
          <a:xfrm>
            <a:off x="11805824" y="-43632"/>
            <a:ext cx="386176" cy="461665"/>
            <a:chOff x="2745283" y="3110828"/>
            <a:chExt cx="447675" cy="535186"/>
          </a:xfrm>
        </p:grpSpPr>
        <p:sp>
          <p:nvSpPr>
            <p:cNvPr id="5" name="Rectangle: Diagonal Corners Snipped 4">
              <a:extLst>
                <a:ext uri="{FF2B5EF4-FFF2-40B4-BE49-F238E27FC236}">
                  <a16:creationId xmlns:a16="http://schemas.microsoft.com/office/drawing/2014/main" id="{9F6134D7-95A9-476A-BB46-F3C6CBE28FE2}"/>
                </a:ext>
              </a:extLst>
            </p:cNvPr>
            <p:cNvSpPr/>
            <p:nvPr/>
          </p:nvSpPr>
          <p:spPr>
            <a:xfrm rot="5400000">
              <a:off x="2762417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1C2D83-F216-44E3-86B8-3695B3AD2FBB}"/>
                </a:ext>
              </a:extLst>
            </p:cNvPr>
            <p:cNvSpPr txBox="1"/>
            <p:nvPr/>
          </p:nvSpPr>
          <p:spPr>
            <a:xfrm>
              <a:off x="2758202" y="3110828"/>
              <a:ext cx="361653" cy="535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0" i="0" u="none" strike="noStrike" dirty="0">
                  <a:ln>
                    <a:solidFill>
                      <a:schemeClr val="tx1"/>
                    </a:solidFill>
                  </a:ln>
                  <a:solidFill>
                    <a:srgbClr val="6AA84F"/>
                  </a:solidFill>
                  <a:effectLst/>
                  <a:latin typeface="Avenir Next LT Pro" panose="020B0504020202020204" pitchFamily="34" charset="0"/>
                </a:rPr>
                <a:t>⚑</a:t>
              </a:r>
              <a:endParaRPr lang="en-US" sz="24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57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DB29-AB95-4105-9E4F-6E4748F634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82929-A492-40BE-AE3F-520F3ED6FA20}"/>
              </a:ext>
            </a:extLst>
          </p:cNvPr>
          <p:cNvSpPr/>
          <p:nvPr/>
        </p:nvSpPr>
        <p:spPr>
          <a:xfrm>
            <a:off x="0" y="-184558"/>
            <a:ext cx="2444097" cy="7164198"/>
          </a:xfrm>
          <a:prstGeom prst="rect">
            <a:avLst/>
          </a:prstGeom>
          <a:solidFill>
            <a:srgbClr val="D73F0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7981218-7110-4AF9-8095-52BC882D52FC}"/>
              </a:ext>
            </a:extLst>
          </p:cNvPr>
          <p:cNvSpPr txBox="1">
            <a:spLocks/>
          </p:cNvSpPr>
          <p:nvPr/>
        </p:nvSpPr>
        <p:spPr>
          <a:xfrm>
            <a:off x="143438" y="146507"/>
            <a:ext cx="2620711" cy="165576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endParaRPr lang="en-US" sz="4000" b="1" spc="-150" dirty="0">
              <a:solidFill>
                <a:schemeClr val="bg1"/>
              </a:solidFill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Today’s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Learning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Objectives</a:t>
            </a:r>
          </a:p>
        </p:txBody>
      </p:sp>
      <p:pic>
        <p:nvPicPr>
          <p:cNvPr id="7" name="Picture 18" descr="Oregon State University - Madison Ave. Collective">
            <a:extLst>
              <a:ext uri="{FF2B5EF4-FFF2-40B4-BE49-F238E27FC236}">
                <a16:creationId xmlns:a16="http://schemas.microsoft.com/office/drawing/2014/main" id="{F7BA9998-603C-4C92-AE23-8B842225C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601" y="5273831"/>
            <a:ext cx="1164894" cy="143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EB49210-9B08-4174-9147-145508AD1DA6}"/>
              </a:ext>
            </a:extLst>
          </p:cNvPr>
          <p:cNvSpPr txBox="1">
            <a:spLocks/>
          </p:cNvSpPr>
          <p:nvPr/>
        </p:nvSpPr>
        <p:spPr>
          <a:xfrm>
            <a:off x="160628" y="18818"/>
            <a:ext cx="2234310" cy="37165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u="sng" spc="-150" dirty="0"/>
              <a:t>CS434 – ML + DM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FC9128-C149-4340-AB33-5756D33E3A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390525"/>
            <a:ext cx="8909050" cy="59610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0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Questions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7"/>
            <a:ext cx="11221496" cy="5847071"/>
          </a:xfrm>
          <a:prstGeom prst="rect">
            <a:avLst/>
          </a:prstGeom>
        </p:spPr>
        <p:txBody>
          <a:bodyPr lIns="274320" tIns="457200" rIns="2743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5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C_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-90547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3640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113543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4029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8"/>
            <a:ext cx="11221496" cy="3601062"/>
          </a:xfrm>
          <a:prstGeom prst="rect">
            <a:avLst/>
          </a:prstGeom>
        </p:spPr>
        <p:txBody>
          <a:bodyPr lIns="274320" tIns="274320" rIns="274320" anchor="ctr"/>
          <a:lstStyle>
            <a:lvl1pPr marL="0" indent="0" algn="ctr">
              <a:buNone/>
              <a:defRPr sz="24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8DFC11-0A57-4417-96F4-F21440FCBA8A}"/>
              </a:ext>
            </a:extLst>
          </p:cNvPr>
          <p:cNvSpPr/>
          <p:nvPr userDrawn="1"/>
        </p:nvSpPr>
        <p:spPr>
          <a:xfrm>
            <a:off x="608848" y="4371143"/>
            <a:ext cx="5363556" cy="1013255"/>
          </a:xfrm>
          <a:prstGeom prst="roundRect">
            <a:avLst/>
          </a:prstGeom>
          <a:solidFill>
            <a:srgbClr val="9BE5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A7E196-73A2-453A-9E97-C87612E601B6}"/>
              </a:ext>
            </a:extLst>
          </p:cNvPr>
          <p:cNvSpPr/>
          <p:nvPr userDrawn="1"/>
        </p:nvSpPr>
        <p:spPr>
          <a:xfrm>
            <a:off x="608848" y="5512962"/>
            <a:ext cx="5363556" cy="1013255"/>
          </a:xfrm>
          <a:prstGeom prst="roundRect">
            <a:avLst/>
          </a:prstGeom>
          <a:solidFill>
            <a:srgbClr val="81FFB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9B121F-8CF3-40AC-B87A-29A49F7A4B94}"/>
              </a:ext>
            </a:extLst>
          </p:cNvPr>
          <p:cNvSpPr/>
          <p:nvPr userDrawn="1"/>
        </p:nvSpPr>
        <p:spPr>
          <a:xfrm>
            <a:off x="6283333" y="4367748"/>
            <a:ext cx="5363556" cy="1013255"/>
          </a:xfrm>
          <a:prstGeom prst="roundRect">
            <a:avLst/>
          </a:prstGeom>
          <a:solidFill>
            <a:srgbClr val="FF7D7D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4123F1-8A57-4B19-95FA-018A8E3D7774}"/>
              </a:ext>
            </a:extLst>
          </p:cNvPr>
          <p:cNvSpPr/>
          <p:nvPr userDrawn="1"/>
        </p:nvSpPr>
        <p:spPr>
          <a:xfrm>
            <a:off x="6283333" y="5509567"/>
            <a:ext cx="5363556" cy="1013255"/>
          </a:xfrm>
          <a:prstGeom prst="roundRect">
            <a:avLst/>
          </a:prstGeom>
          <a:solidFill>
            <a:srgbClr val="FFFFA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84D071-BB72-4AB2-9B14-817DB6E4640D}"/>
              </a:ext>
            </a:extLst>
          </p:cNvPr>
          <p:cNvSpPr/>
          <p:nvPr userDrawn="1"/>
        </p:nvSpPr>
        <p:spPr>
          <a:xfrm>
            <a:off x="386412" y="4674685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DF69E2-79C3-4F4F-BC35-BD084B42F457}"/>
              </a:ext>
            </a:extLst>
          </p:cNvPr>
          <p:cNvSpPr/>
          <p:nvPr userDrawn="1"/>
        </p:nvSpPr>
        <p:spPr>
          <a:xfrm>
            <a:off x="6144577" y="4674684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B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118DBF-80C5-4B97-8E0B-BD4EF19DC43E}"/>
              </a:ext>
            </a:extLst>
          </p:cNvPr>
          <p:cNvSpPr/>
          <p:nvPr userDrawn="1"/>
        </p:nvSpPr>
        <p:spPr>
          <a:xfrm>
            <a:off x="400071" y="5830842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8B9258-1675-4A1C-8CA4-E72FE7EBA5DF}"/>
              </a:ext>
            </a:extLst>
          </p:cNvPr>
          <p:cNvSpPr/>
          <p:nvPr userDrawn="1"/>
        </p:nvSpPr>
        <p:spPr>
          <a:xfrm>
            <a:off x="6122695" y="5830841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E3901E0-C842-423E-BBC6-6544F8CE00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0724" y="4410765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0F83A56-5AAF-4516-BF8C-BA083C02A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0532" y="4410765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5501B0B-27B0-420B-B8AD-D97E9AAA04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9932" y="5538737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56C570A0-1D1E-41D1-9876-A19DA201F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9740" y="5538737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4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earch Showcase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 Showcase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24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nip Diagonal Corner Rectangle 8"/>
          <p:cNvSpPr/>
          <p:nvPr/>
        </p:nvSpPr>
        <p:spPr>
          <a:xfrm flipH="1">
            <a:off x="11786616" y="6534181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>
            <a:off x="0" y="6492875"/>
            <a:ext cx="1041149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CS 434</a:t>
            </a:r>
          </a:p>
        </p:txBody>
      </p:sp>
      <p:sp>
        <p:nvSpPr>
          <p:cNvPr id="8" name="Snip Diagonal Corner Rectangle 7"/>
          <p:cNvSpPr/>
          <p:nvPr/>
        </p:nvSpPr>
        <p:spPr>
          <a:xfrm flipH="1">
            <a:off x="0" y="0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18" descr="Oregon State University - Madison Ave. Collective">
            <a:extLst>
              <a:ext uri="{FF2B5EF4-FFF2-40B4-BE49-F238E27FC236}">
                <a16:creationId xmlns:a16="http://schemas.microsoft.com/office/drawing/2014/main" id="{D316C1F0-6231-4A3E-9FB1-05A86CF42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1990" y="40760"/>
            <a:ext cx="229795" cy="28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2919E-90F0-48EB-A57A-5451A1CD1C2B}"/>
              </a:ext>
            </a:extLst>
          </p:cNvPr>
          <p:cNvSpPr txBox="1"/>
          <p:nvPr userDrawn="1"/>
        </p:nvSpPr>
        <p:spPr>
          <a:xfrm>
            <a:off x="5606199" y="6675437"/>
            <a:ext cx="979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venir Next LT Pro" panose="020B0504020202020204" pitchFamily="34" charset="0"/>
              </a:rPr>
              <a:t>© Stefan Lee</a:t>
            </a:r>
          </a:p>
        </p:txBody>
      </p:sp>
    </p:spTree>
    <p:extLst>
      <p:ext uri="{BB962C8B-B14F-4D97-AF65-F5344CB8AC3E}">
        <p14:creationId xmlns:p14="http://schemas.microsoft.com/office/powerpoint/2010/main" val="90344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6" r:id="rId4"/>
    <p:sldLayoutId id="2147483677" r:id="rId5"/>
    <p:sldLayoutId id="2147483673" r:id="rId6"/>
    <p:sldLayoutId id="2147483674" r:id="rId7"/>
    <p:sldLayoutId id="2147483680" r:id="rId8"/>
    <p:sldLayoutId id="2147483675" r:id="rId9"/>
    <p:sldLayoutId id="2147483678" r:id="rId10"/>
    <p:sldLayoutId id="2147483679" r:id="rId11"/>
    <p:sldLayoutId id="214748368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venir Next LT Pro" panose="020B0504020202020204" pitchFamily="34" charset="0"/>
          <a:ea typeface="Avenir Next LT Pro" panose="020B0504020202020204" pitchFamily="34" charset="0"/>
          <a:cs typeface="Avenir Next LT Pro" panose="020B05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37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9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6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72.png"/><Relationship Id="rId4" Type="http://schemas.openxmlformats.org/officeDocument/2006/relationships/image" Target="../media/image37.svg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sv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jpe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0.png"/><Relationship Id="rId5" Type="http://schemas.openxmlformats.org/officeDocument/2006/relationships/image" Target="../media/image86.png"/><Relationship Id="rId4" Type="http://schemas.openxmlformats.org/officeDocument/2006/relationships/image" Target="../media/image7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13" Type="http://schemas.openxmlformats.org/officeDocument/2006/relationships/image" Target="../media/image90.png"/><Relationship Id="rId3" Type="http://schemas.openxmlformats.org/officeDocument/2006/relationships/image" Target="../media/image88.svg"/><Relationship Id="rId7" Type="http://schemas.openxmlformats.org/officeDocument/2006/relationships/image" Target="../media/image840.png"/><Relationship Id="rId12" Type="http://schemas.openxmlformats.org/officeDocument/2006/relationships/image" Target="../media/image8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0.png"/><Relationship Id="rId11" Type="http://schemas.openxmlformats.org/officeDocument/2006/relationships/image" Target="../media/image880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Relationship Id="rId1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sv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Relationship Id="rId9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9462-2E8A-4069-9BD7-720964E16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450" y="1122363"/>
            <a:ext cx="10071100" cy="2387600"/>
          </a:xfrm>
        </p:spPr>
        <p:txBody>
          <a:bodyPr lIns="0" rIns="0"/>
          <a:lstStyle/>
          <a:p>
            <a:r>
              <a:rPr lang="en-US" b="1" dirty="0"/>
              <a:t>Machine Learning </a:t>
            </a:r>
            <a:br>
              <a:rPr lang="en-US" b="1" dirty="0"/>
            </a:br>
            <a:r>
              <a:rPr lang="en-US" b="1" dirty="0"/>
              <a:t>and Data Mining</a:t>
            </a:r>
            <a:endParaRPr lang="en-US" b="1" strike="sngStri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7452-5743-4F4A-9B65-4D5F146FE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1.1: </a:t>
            </a:r>
            <a:r>
              <a:rPr lang="en-US" dirty="0"/>
              <a:t>k-Nearest Neighbors and Model Selection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64CAFBF-F4D7-4817-86F0-3C0E46CA6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3" y="5516004"/>
            <a:ext cx="1067437" cy="10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36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6E121A-E644-4ACA-B9C2-09C7D98E2C55}"/>
              </a:ext>
            </a:extLst>
          </p:cNvPr>
          <p:cNvSpPr txBox="1"/>
          <p:nvPr/>
        </p:nvSpPr>
        <p:spPr>
          <a:xfrm>
            <a:off x="465409" y="53481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Four things define a k-nearest neighbor algorithm: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CB7D670-B4D0-4440-9450-25627E75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109" y="0"/>
            <a:ext cx="835891" cy="835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123BD4-C9F3-43CE-B8F2-EC2094A86597}"/>
              </a:ext>
            </a:extLst>
          </p:cNvPr>
          <p:cNvSpPr txBox="1"/>
          <p:nvPr/>
        </p:nvSpPr>
        <p:spPr>
          <a:xfrm>
            <a:off x="465409" y="1370704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1) A distance metric </a:t>
            </a:r>
            <a:r>
              <a:rPr lang="en-US" sz="2000" dirty="0">
                <a:latin typeface="Avenir Next LT Pro" panose="020B0504020202020204" pitchFamily="34" charset="0"/>
              </a:rPr>
              <a:t>(How do we tell which points are “close”?)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21A4F-CAC7-468D-AB89-578436F935F4}"/>
              </a:ext>
            </a:extLst>
          </p:cNvPr>
          <p:cNvSpPr txBox="1"/>
          <p:nvPr/>
        </p:nvSpPr>
        <p:spPr>
          <a:xfrm>
            <a:off x="465409" y="2578641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2) k </a:t>
            </a:r>
            <a:r>
              <a:rPr lang="en-US" sz="2000" dirty="0">
                <a:latin typeface="Avenir Next LT Pro" panose="020B0504020202020204" pitchFamily="34" charset="0"/>
              </a:rPr>
              <a:t>(How many neighboring points do we look at?)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57426-FBEA-4326-A50D-95E6FEE62AB2}"/>
              </a:ext>
            </a:extLst>
          </p:cNvPr>
          <p:cNvSpPr txBox="1"/>
          <p:nvPr/>
        </p:nvSpPr>
        <p:spPr>
          <a:xfrm>
            <a:off x="465409" y="3786578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3) Output Function </a:t>
            </a:r>
            <a:r>
              <a:rPr lang="en-US" sz="2000" dirty="0">
                <a:latin typeface="Avenir Next LT Pro" panose="020B0504020202020204" pitchFamily="34" charset="0"/>
              </a:rPr>
              <a:t>(Given a set of neighbors, how do we compute the output?)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54467-D467-4093-A3BD-9EC17F2A0013}"/>
              </a:ext>
            </a:extLst>
          </p:cNvPr>
          <p:cNvSpPr txBox="1"/>
          <p:nvPr/>
        </p:nvSpPr>
        <p:spPr>
          <a:xfrm>
            <a:off x="465409" y="4994515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4) Weighting Function </a:t>
            </a:r>
            <a:r>
              <a:rPr lang="en-US" sz="2000" dirty="0">
                <a:latin typeface="Avenir Next LT Pro" panose="020B0504020202020204" pitchFamily="34" charset="0"/>
              </a:rPr>
              <a:t>(Do all k neighbors contribute equally?)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7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6E121A-E644-4ACA-B9C2-09C7D98E2C55}"/>
              </a:ext>
            </a:extLst>
          </p:cNvPr>
          <p:cNvSpPr txBox="1"/>
          <p:nvPr/>
        </p:nvSpPr>
        <p:spPr>
          <a:xfrm>
            <a:off x="465409" y="53481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1-nearest neighbor with Euclidean distance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CB7D670-B4D0-4440-9450-25627E75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109" y="0"/>
            <a:ext cx="835891" cy="835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123BD4-C9F3-43CE-B8F2-EC2094A86597}"/>
              </a:ext>
            </a:extLst>
          </p:cNvPr>
          <p:cNvSpPr txBox="1"/>
          <p:nvPr/>
        </p:nvSpPr>
        <p:spPr>
          <a:xfrm>
            <a:off x="465409" y="1370704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1) A distance metric </a:t>
            </a:r>
            <a:r>
              <a:rPr lang="en-US" sz="2000" dirty="0">
                <a:latin typeface="Avenir Next LT Pro" panose="020B0504020202020204" pitchFamily="34" charset="0"/>
              </a:rPr>
              <a:t>(How do we tell which points are “close”?)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21A4F-CAC7-468D-AB89-578436F935F4}"/>
              </a:ext>
            </a:extLst>
          </p:cNvPr>
          <p:cNvSpPr txBox="1"/>
          <p:nvPr/>
        </p:nvSpPr>
        <p:spPr>
          <a:xfrm>
            <a:off x="465409" y="2578641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2) k </a:t>
            </a:r>
            <a:r>
              <a:rPr lang="en-US" sz="2000" dirty="0">
                <a:latin typeface="Avenir Next LT Pro" panose="020B0504020202020204" pitchFamily="34" charset="0"/>
              </a:rPr>
              <a:t>(How many neighboring points do we look at?)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57426-FBEA-4326-A50D-95E6FEE62AB2}"/>
              </a:ext>
            </a:extLst>
          </p:cNvPr>
          <p:cNvSpPr txBox="1"/>
          <p:nvPr/>
        </p:nvSpPr>
        <p:spPr>
          <a:xfrm>
            <a:off x="465409" y="3786578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3) Output Function </a:t>
            </a:r>
            <a:r>
              <a:rPr lang="en-US" sz="2000" dirty="0">
                <a:latin typeface="Avenir Next LT Pro" panose="020B0504020202020204" pitchFamily="34" charset="0"/>
              </a:rPr>
              <a:t>(Given a set of neighbors, how do we compute the output?)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54467-D467-4093-A3BD-9EC17F2A0013}"/>
              </a:ext>
            </a:extLst>
          </p:cNvPr>
          <p:cNvSpPr txBox="1"/>
          <p:nvPr/>
        </p:nvSpPr>
        <p:spPr>
          <a:xfrm>
            <a:off x="465409" y="4994515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4) Weighting Function </a:t>
            </a:r>
            <a:r>
              <a:rPr lang="en-US" sz="2000" dirty="0">
                <a:latin typeface="Avenir Next LT Pro" panose="020B0504020202020204" pitchFamily="34" charset="0"/>
              </a:rPr>
              <a:t>(Do all k neighbors contribute equally?)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C20C0-B48D-4416-9624-8B7DD5C23026}"/>
              </a:ext>
            </a:extLst>
          </p:cNvPr>
          <p:cNvSpPr txBox="1"/>
          <p:nvPr/>
        </p:nvSpPr>
        <p:spPr>
          <a:xfrm>
            <a:off x="1060565" y="1945117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Euclidean distance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D99AB-647D-4EC5-BAE6-B3FE09215AA1}"/>
              </a:ext>
            </a:extLst>
          </p:cNvPr>
          <p:cNvSpPr txBox="1"/>
          <p:nvPr/>
        </p:nvSpPr>
        <p:spPr>
          <a:xfrm>
            <a:off x="1060565" y="3155366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061A29-33DF-411A-8D50-84BECE5430CC}"/>
              </a:ext>
            </a:extLst>
          </p:cNvPr>
          <p:cNvSpPr txBox="1"/>
          <p:nvPr/>
        </p:nvSpPr>
        <p:spPr>
          <a:xfrm>
            <a:off x="1060565" y="4349409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Output same as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F5B76-D4C6-4127-98C0-EA21D2A2D4EC}"/>
              </a:ext>
            </a:extLst>
          </p:cNvPr>
          <p:cNvSpPr txBox="1"/>
          <p:nvPr/>
        </p:nvSpPr>
        <p:spPr>
          <a:xfrm>
            <a:off x="1060565" y="5652925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239646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Iris Species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E9D5F-AD43-4C56-B645-BBB4EC50509A}"/>
              </a:ext>
            </a:extLst>
          </p:cNvPr>
          <p:cNvSpPr txBox="1"/>
          <p:nvPr/>
        </p:nvSpPr>
        <p:spPr>
          <a:xfrm>
            <a:off x="1028700" y="6534181"/>
            <a:ext cx="453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Slide adapted from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Ameet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Talwalker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1DDAB-1D82-42D6-921F-2AA0C4A2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43050"/>
            <a:ext cx="10363200" cy="3467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C7E2B0-FAEC-46D4-9720-9855873EFBEC}"/>
              </a:ext>
            </a:extLst>
          </p:cNvPr>
          <p:cNvSpPr txBox="1"/>
          <p:nvPr/>
        </p:nvSpPr>
        <p:spPr>
          <a:xfrm>
            <a:off x="914400" y="886515"/>
            <a:ext cx="895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Species of Iris (flower)</a:t>
            </a:r>
            <a:r>
              <a:rPr lang="en-US" sz="2400" dirty="0">
                <a:latin typeface="Avenir Next LT Pro" panose="020B0504020202020204" pitchFamily="34" charset="0"/>
              </a:rPr>
              <a:t>: </a:t>
            </a:r>
            <a:r>
              <a:rPr lang="en-US" sz="2400" dirty="0" err="1">
                <a:solidFill>
                  <a:srgbClr val="FF0000"/>
                </a:solidFill>
                <a:latin typeface="Avenir Next LT Pro" panose="020B0504020202020204" pitchFamily="34" charset="0"/>
              </a:rPr>
              <a:t>setosa</a:t>
            </a:r>
            <a:r>
              <a:rPr lang="en-US" sz="2400" dirty="0">
                <a:latin typeface="Avenir Next LT Pro" panose="020B0504020202020204" pitchFamily="34" charset="0"/>
              </a:rPr>
              <a:t>, </a:t>
            </a:r>
            <a:r>
              <a:rPr lang="en-US" sz="2400" dirty="0">
                <a:solidFill>
                  <a:srgbClr val="1D8E1D"/>
                </a:solidFill>
                <a:latin typeface="Avenir Next LT Pro" panose="020B0504020202020204" pitchFamily="34" charset="0"/>
              </a:rPr>
              <a:t>versicolor</a:t>
            </a:r>
            <a:r>
              <a:rPr lang="en-US" sz="2400" dirty="0">
                <a:latin typeface="Avenir Next LT Pro" panose="020B0504020202020204" pitchFamily="34" charset="0"/>
              </a:rPr>
              <a:t>, and </a:t>
            </a:r>
            <a:r>
              <a:rPr lang="en-US" sz="2400" dirty="0">
                <a:solidFill>
                  <a:srgbClr val="0070C0"/>
                </a:solidFill>
                <a:latin typeface="Avenir Next LT Pro" panose="020B0504020202020204" pitchFamily="34" charset="0"/>
              </a:rPr>
              <a:t>virginica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02112-3017-4E42-B93E-56C7B2D32F8D}"/>
              </a:ext>
            </a:extLst>
          </p:cNvPr>
          <p:cNvSpPr txBox="1"/>
          <p:nvPr/>
        </p:nvSpPr>
        <p:spPr>
          <a:xfrm>
            <a:off x="914400" y="5509820"/>
            <a:ext cx="895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Goal: </a:t>
            </a:r>
            <a:r>
              <a:rPr lang="en-US" sz="2400" dirty="0">
                <a:latin typeface="Avenir Next LT Pro" panose="020B0504020202020204" pitchFamily="34" charset="0"/>
              </a:rPr>
              <a:t>Predict species {0,1,2} from some flower measurements</a:t>
            </a:r>
            <a:endParaRPr lang="en-US" sz="2400" dirty="0">
              <a:solidFill>
                <a:srgbClr val="0070C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98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Iris Species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E9D5F-AD43-4C56-B645-BBB4EC50509A}"/>
              </a:ext>
            </a:extLst>
          </p:cNvPr>
          <p:cNvSpPr txBox="1"/>
          <p:nvPr/>
        </p:nvSpPr>
        <p:spPr>
          <a:xfrm>
            <a:off x="1028700" y="6534181"/>
            <a:ext cx="453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Slide adapted from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Ameet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Talwalker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C7E2B0-FAEC-46D4-9720-9855873EFBEC}"/>
              </a:ext>
            </a:extLst>
          </p:cNvPr>
          <p:cNvSpPr txBox="1"/>
          <p:nvPr/>
        </p:nvSpPr>
        <p:spPr>
          <a:xfrm>
            <a:off x="914400" y="795347"/>
            <a:ext cx="895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Features: </a:t>
            </a:r>
            <a:r>
              <a:rPr lang="en-US" sz="2400" dirty="0">
                <a:latin typeface="Avenir Next LT Pro" panose="020B0504020202020204" pitchFamily="34" charset="0"/>
              </a:rPr>
              <a:t>width and length of sepal and petal</a:t>
            </a:r>
            <a:endParaRPr lang="en-US" sz="2400" dirty="0">
              <a:solidFill>
                <a:srgbClr val="0070C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34561-F550-481D-9BD0-1225E08E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473993"/>
            <a:ext cx="4533900" cy="4804949"/>
          </a:xfrm>
          <a:prstGeom prst="roundRect">
            <a:avLst>
              <a:gd name="adj" fmla="val 1961"/>
            </a:avLst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5B74F-4FDE-4168-BD09-2FBDFB4DDEB8}"/>
              </a:ext>
            </a:extLst>
          </p:cNvPr>
          <p:cNvCxnSpPr/>
          <p:nvPr/>
        </p:nvCxnSpPr>
        <p:spPr>
          <a:xfrm>
            <a:off x="3133725" y="4152900"/>
            <a:ext cx="809625" cy="12096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F1B051-0196-4637-8CFF-6EEC404F17B3}"/>
                  </a:ext>
                </a:extLst>
              </p:cNvPr>
              <p:cNvSpPr txBox="1"/>
              <p:nvPr/>
            </p:nvSpPr>
            <p:spPr>
              <a:xfrm>
                <a:off x="2976562" y="4038843"/>
                <a:ext cx="11239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F1B051-0196-4637-8CFF-6EEC404F1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562" y="4038843"/>
                <a:ext cx="1123950" cy="461665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93369B-D3DD-404E-83E8-8D14C4B15420}"/>
              </a:ext>
            </a:extLst>
          </p:cNvPr>
          <p:cNvCxnSpPr>
            <a:cxnSpLocks/>
          </p:cNvCxnSpPr>
          <p:nvPr/>
        </p:nvCxnSpPr>
        <p:spPr>
          <a:xfrm flipV="1">
            <a:off x="3543300" y="4924221"/>
            <a:ext cx="285750" cy="1430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AA9613-7AE2-48B6-9828-54312A7CE9AF}"/>
                  </a:ext>
                </a:extLst>
              </p:cNvPr>
              <p:cNvSpPr txBox="1"/>
              <p:nvPr/>
            </p:nvSpPr>
            <p:spPr>
              <a:xfrm>
                <a:off x="3459956" y="4586044"/>
                <a:ext cx="11239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AA9613-7AE2-48B6-9828-54312A7CE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956" y="4586044"/>
                <a:ext cx="1123950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A726F3-36F4-469F-86D1-B59976E50133}"/>
              </a:ext>
            </a:extLst>
          </p:cNvPr>
          <p:cNvCxnSpPr>
            <a:cxnSpLocks/>
          </p:cNvCxnSpPr>
          <p:nvPr/>
        </p:nvCxnSpPr>
        <p:spPr>
          <a:xfrm flipH="1" flipV="1">
            <a:off x="1733550" y="3024167"/>
            <a:ext cx="1133475" cy="8334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97436B-7E28-4305-9B8A-1C5A0816F454}"/>
                  </a:ext>
                </a:extLst>
              </p:cNvPr>
              <p:cNvSpPr txBox="1"/>
              <p:nvPr/>
            </p:nvSpPr>
            <p:spPr>
              <a:xfrm>
                <a:off x="1899968" y="3024167"/>
                <a:ext cx="11239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97436B-7E28-4305-9B8A-1C5A0816F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68" y="3024167"/>
                <a:ext cx="1123950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D4571-EFEE-434D-AC89-BC774403D380}"/>
              </a:ext>
            </a:extLst>
          </p:cNvPr>
          <p:cNvCxnSpPr>
            <a:cxnSpLocks/>
          </p:cNvCxnSpPr>
          <p:nvPr/>
        </p:nvCxnSpPr>
        <p:spPr>
          <a:xfrm flipH="1">
            <a:off x="1819275" y="2456975"/>
            <a:ext cx="556943" cy="16959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986F33-3246-4F28-BBA7-98C1426AEB91}"/>
                  </a:ext>
                </a:extLst>
              </p:cNvPr>
              <p:cNvSpPr txBox="1"/>
              <p:nvPr/>
            </p:nvSpPr>
            <p:spPr>
              <a:xfrm>
                <a:off x="1466850" y="2328006"/>
                <a:ext cx="11239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986F33-3246-4F28-BBA7-98C1426AE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2328006"/>
                <a:ext cx="1123950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B0B2B6-8AE7-4B7C-A3C2-4E129FE5C159}"/>
                  </a:ext>
                </a:extLst>
              </p:cNvPr>
              <p:cNvSpPr txBox="1"/>
              <p:nvPr/>
            </p:nvSpPr>
            <p:spPr>
              <a:xfrm>
                <a:off x="5810250" y="1730519"/>
                <a:ext cx="653415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Flower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is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sepal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length</m:t>
                    </m:r>
                  </m:oMath>
                </a14:m>
                <a:endParaRPr lang="en-US" sz="2400" dirty="0"/>
              </a:p>
              <a:p>
                <a:r>
                  <a:rPr lang="en-US" sz="2400" b="1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sepal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width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Avenir Next LT Pro" panose="020B0504020202020204" pitchFamily="34" charset="0"/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petal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length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Avenir Next LT Pro" panose="020B0504020202020204" pitchFamily="34" charset="0"/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  <a:latin typeface="Avenir Next LT Pro" panose="020B05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petal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width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Avenir Next LT Pro" panose="020B0504020202020204" pitchFamily="34" charset="0"/>
                </a:endParaRPr>
              </a:p>
              <a:p>
                <a:endParaRPr lang="en-US" sz="2400" dirty="0">
                  <a:solidFill>
                    <a:srgbClr val="0070C0"/>
                  </a:solidFill>
                  <a:latin typeface="Avenir Next LT Pro" panose="020B0504020202020204" pitchFamily="34" charset="0"/>
                </a:endParaRPr>
              </a:p>
              <a:p>
                <a:r>
                  <a:rPr lang="en-US" sz="2400" dirty="0">
                    <a:latin typeface="Avenir Next LT Pro" panose="020B0504020202020204" pitchFamily="34" charset="0"/>
                  </a:rPr>
                  <a:t>And has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∈{0,1,2}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B0B2B6-8AE7-4B7C-A3C2-4E129FE5C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0" y="1730519"/>
                <a:ext cx="6534150" cy="2677656"/>
              </a:xfrm>
              <a:prstGeom prst="rect">
                <a:avLst/>
              </a:prstGeom>
              <a:blipFill>
                <a:blip r:embed="rId8"/>
                <a:stretch>
                  <a:fillRect l="-1399" t="-1595" b="-4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1D96924-7BEF-4E3A-A88C-E64BDA15031A}"/>
                  </a:ext>
                </a:extLst>
              </p:cNvPr>
              <p:cNvSpPr/>
              <p:nvPr/>
            </p:nvSpPr>
            <p:spPr>
              <a:xfrm>
                <a:off x="6210300" y="4726367"/>
                <a:ext cx="4953000" cy="1552575"/>
              </a:xfrm>
              <a:prstGeom prst="roundRect">
                <a:avLst>
                  <a:gd name="adj" fmla="val 6193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A Note on Scalar/Vector/Matrix Notation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We will try to use bold, lower-case letters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) for vectors, lower-case letters for scalars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), and capital letters for matrices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). 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1D96924-7BEF-4E3A-A88C-E64BDA150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4726367"/>
                <a:ext cx="4953000" cy="1552575"/>
              </a:xfrm>
              <a:prstGeom prst="roundRect">
                <a:avLst>
                  <a:gd name="adj" fmla="val 6193"/>
                </a:avLst>
              </a:prstGeom>
              <a:blipFill>
                <a:blip r:embed="rId9"/>
                <a:stretch>
                  <a:fillRect b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39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1" grpId="0"/>
      <p:bldP spid="28" grpId="0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3A68-6400-426F-BA48-4A5919556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Iris Species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44544-F9E8-4416-9251-C7D23C513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3850A-3690-434E-A554-61B0919BE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143000"/>
            <a:ext cx="565785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C3295-1E5D-496E-AFB2-FA2558CCFD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375" y="1181100"/>
            <a:ext cx="1943100" cy="4591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4CF67-582D-46B4-9C62-3C99FADA4340}"/>
              </a:ext>
            </a:extLst>
          </p:cNvPr>
          <p:cNvSpPr txBox="1"/>
          <p:nvPr/>
        </p:nvSpPr>
        <p:spPr>
          <a:xfrm>
            <a:off x="2738437" y="716518"/>
            <a:ext cx="2657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Input / Features</a:t>
            </a:r>
            <a:endParaRPr lang="en-US" dirty="0">
              <a:solidFill>
                <a:srgbClr val="0070C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D30A15-3E15-461B-B18B-B4D9D825742E}"/>
              </a:ext>
            </a:extLst>
          </p:cNvPr>
          <p:cNvSpPr txBox="1"/>
          <p:nvPr/>
        </p:nvSpPr>
        <p:spPr>
          <a:xfrm>
            <a:off x="7789068" y="716518"/>
            <a:ext cx="3033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Output / Label / Target</a:t>
            </a:r>
            <a:endParaRPr lang="en-US" dirty="0">
              <a:solidFill>
                <a:srgbClr val="0070C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AF118-547A-47DB-B331-656226408101}"/>
              </a:ext>
            </a:extLst>
          </p:cNvPr>
          <p:cNvSpPr txBox="1"/>
          <p:nvPr/>
        </p:nvSpPr>
        <p:spPr>
          <a:xfrm>
            <a:off x="1028700" y="6534181"/>
            <a:ext cx="453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Slide adapted from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Ameet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0"/>
              </a:rPr>
              <a:t>Talwalker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171F0F-DA76-44B7-BA35-05F917F497F0}"/>
              </a:ext>
            </a:extLst>
          </p:cNvPr>
          <p:cNvSpPr/>
          <p:nvPr/>
        </p:nvSpPr>
        <p:spPr>
          <a:xfrm>
            <a:off x="3067050" y="1181100"/>
            <a:ext cx="2495550" cy="4286250"/>
          </a:xfrm>
          <a:prstGeom prst="roundRect">
            <a:avLst>
              <a:gd name="adj" fmla="val 3844"/>
            </a:avLst>
          </a:prstGeom>
          <a:solidFill>
            <a:srgbClr val="D73F0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4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6939BB-5394-4C47-B29B-022B1826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37" y="378594"/>
            <a:ext cx="10176525" cy="610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1D5FDCBD-967C-4AB2-A622-BD231842E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2046" y="2643437"/>
            <a:ext cx="266700" cy="2667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399080-C649-4B8D-868F-1F9AB21F0017}"/>
              </a:ext>
            </a:extLst>
          </p:cNvPr>
          <p:cNvCxnSpPr>
            <a:cxnSpLocks/>
          </p:cNvCxnSpPr>
          <p:nvPr/>
        </p:nvCxnSpPr>
        <p:spPr>
          <a:xfrm>
            <a:off x="7731211" y="2796746"/>
            <a:ext cx="333019" cy="141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21645D-9032-4E84-879C-66AB4B998CC0}"/>
                  </a:ext>
                </a:extLst>
              </p:cNvPr>
              <p:cNvSpPr txBox="1"/>
              <p:nvPr/>
            </p:nvSpPr>
            <p:spPr>
              <a:xfrm>
                <a:off x="465408" y="741359"/>
                <a:ext cx="10910455" cy="70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/>
                <a:r>
                  <a:rPr lang="en-US" sz="2000" b="1" dirty="0">
                    <a:latin typeface="Avenir Next LT Pro" panose="020B0504020202020204" pitchFamily="34" charset="0"/>
                  </a:rPr>
                  <a:t>Neighborhood: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Given a dataset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, let the set of k-nearest neighbors of some point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be denoted as the 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such that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21645D-9032-4E84-879C-66AB4B998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8" y="741359"/>
                <a:ext cx="10910455" cy="708848"/>
              </a:xfrm>
              <a:prstGeom prst="rect">
                <a:avLst/>
              </a:prstGeom>
              <a:blipFill>
                <a:blip r:embed="rId2"/>
                <a:stretch>
                  <a:fillRect l="-559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81BD9-6EBB-43DC-9D96-7E27A35C088A}"/>
                  </a:ext>
                </a:extLst>
              </p:cNvPr>
              <p:cNvSpPr txBox="1"/>
              <p:nvPr/>
            </p:nvSpPr>
            <p:spPr>
              <a:xfrm>
                <a:off x="3025487" y="2400529"/>
                <a:ext cx="61410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81BD9-6EBB-43DC-9D96-7E27A35C0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487" y="2400529"/>
                <a:ext cx="6141026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678A8F-A77C-4CB0-BF0E-134F04AC9564}"/>
                  </a:ext>
                </a:extLst>
              </p:cNvPr>
              <p:cNvSpPr txBox="1"/>
              <p:nvPr/>
            </p:nvSpPr>
            <p:spPr>
              <a:xfrm>
                <a:off x="1189646" y="3995807"/>
                <a:ext cx="9812708" cy="522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 …≤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678A8F-A77C-4CB0-BF0E-134F04AC9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646" y="3995807"/>
                <a:ext cx="9812708" cy="522644"/>
              </a:xfrm>
              <a:prstGeom prst="rect">
                <a:avLst/>
              </a:prstGeom>
              <a:blipFill>
                <a:blip r:embed="rId4"/>
                <a:stretch>
                  <a:fillRect l="-932" t="-3488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CA156766-D399-46E9-ADE8-6F549800F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97755">
            <a:off x="6854711" y="158966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4051B2-FD50-44A9-8CF2-4B45729E4A8F}"/>
                  </a:ext>
                </a:extLst>
              </p:cNvPr>
              <p:cNvSpPr txBox="1"/>
              <p:nvPr/>
            </p:nvSpPr>
            <p:spPr>
              <a:xfrm>
                <a:off x="7697808" y="1468151"/>
                <a:ext cx="265532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:r>
                  <a:rPr lang="en-US" sz="20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List of indexes of the k-nearest points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in the dataset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4051B2-FD50-44A9-8CF2-4B45729E4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808" y="1468151"/>
                <a:ext cx="2655329" cy="1015663"/>
              </a:xfrm>
              <a:prstGeom prst="rect">
                <a:avLst/>
              </a:prstGeom>
              <a:blipFill>
                <a:blip r:embed="rId7"/>
                <a:stretch>
                  <a:fillRect l="-920" t="-3012" r="-2989" b="-10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22B7D8C-C341-412D-8C95-21CA01F020F0}"/>
              </a:ext>
            </a:extLst>
          </p:cNvPr>
          <p:cNvSpPr txBox="1"/>
          <p:nvPr/>
        </p:nvSpPr>
        <p:spPr>
          <a:xfrm>
            <a:off x="2493819" y="5042229"/>
            <a:ext cx="4385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The list is ordered by distance.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411D39B-6B56-4C66-B8F8-393FFEA77DA4}"/>
              </a:ext>
            </a:extLst>
          </p:cNvPr>
          <p:cNvSpPr/>
          <p:nvPr/>
        </p:nvSpPr>
        <p:spPr>
          <a:xfrm rot="16200000">
            <a:off x="4478556" y="2137623"/>
            <a:ext cx="400110" cy="5023796"/>
          </a:xfrm>
          <a:prstGeom prst="leftBrace">
            <a:avLst/>
          </a:prstGeom>
          <a:ln w="38100">
            <a:solidFill>
              <a:srgbClr val="D73F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Arrow: Slight curve with solid fill">
            <a:extLst>
              <a:ext uri="{FF2B5EF4-FFF2-40B4-BE49-F238E27FC236}">
                <a16:creationId xmlns:a16="http://schemas.microsoft.com/office/drawing/2014/main" id="{FCE07A4F-D2AC-427D-899D-5EAF4F2CB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996849" flipV="1">
            <a:off x="8296626" y="450323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9FD14A-A582-4AEE-9F20-030A34CE6E39}"/>
              </a:ext>
            </a:extLst>
          </p:cNvPr>
          <p:cNvSpPr txBox="1"/>
          <p:nvPr/>
        </p:nvSpPr>
        <p:spPr>
          <a:xfrm>
            <a:off x="8843551" y="4747967"/>
            <a:ext cx="2655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And the neighbors are closer than any non-neighbor point</a:t>
            </a:r>
          </a:p>
        </p:txBody>
      </p:sp>
    </p:spTree>
    <p:extLst>
      <p:ext uri="{BB962C8B-B14F-4D97-AF65-F5344CB8AC3E}">
        <p14:creationId xmlns:p14="http://schemas.microsoft.com/office/powerpoint/2010/main" val="362292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2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21645D-9032-4E84-879C-66AB4B998CC0}"/>
                  </a:ext>
                </a:extLst>
              </p:cNvPr>
              <p:cNvSpPr txBox="1"/>
              <p:nvPr/>
            </p:nvSpPr>
            <p:spPr>
              <a:xfrm>
                <a:off x="465408" y="754129"/>
                <a:ext cx="10910455" cy="729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/>
                <a:r>
                  <a:rPr lang="en-US" sz="2000" b="1" dirty="0">
                    <a:latin typeface="Avenir Next LT Pro" panose="020B0504020202020204" pitchFamily="34" charset="0"/>
                  </a:rPr>
                  <a:t>Classification Rule: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Given a dataset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be the prediction of a k-nearest neighbor classifier on a point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such that: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21645D-9032-4E84-879C-66AB4B998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8" y="754129"/>
                <a:ext cx="10910455" cy="729367"/>
              </a:xfrm>
              <a:prstGeom prst="rect">
                <a:avLst/>
              </a:prstGeom>
              <a:blipFill>
                <a:blip r:embed="rId2"/>
                <a:stretch>
                  <a:fillRect l="-559" t="-4202" b="-1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81BD9-6EBB-43DC-9D96-7E27A35C088A}"/>
                  </a:ext>
                </a:extLst>
              </p:cNvPr>
              <p:cNvSpPr txBox="1"/>
              <p:nvPr/>
            </p:nvSpPr>
            <p:spPr>
              <a:xfrm>
                <a:off x="1719201" y="2243053"/>
                <a:ext cx="6141026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1-nearest neighbor: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b>
                    </m:sSub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81BD9-6EBB-43DC-9D96-7E27A35C0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01" y="2243053"/>
                <a:ext cx="6141026" cy="493405"/>
              </a:xfrm>
              <a:prstGeom prst="rect">
                <a:avLst/>
              </a:prstGeom>
              <a:blipFill>
                <a:blip r:embed="rId3"/>
                <a:stretch>
                  <a:fillRect l="-1490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Arrow: Slight curve with solid fill">
            <a:extLst>
              <a:ext uri="{FF2B5EF4-FFF2-40B4-BE49-F238E27FC236}">
                <a16:creationId xmlns:a16="http://schemas.microsoft.com/office/drawing/2014/main" id="{FCE07A4F-D2AC-427D-899D-5EAF4F2CB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113020">
            <a:off x="7477671" y="1682865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9FD14A-A582-4AEE-9F20-030A34CE6E39}"/>
              </a:ext>
            </a:extLst>
          </p:cNvPr>
          <p:cNvSpPr txBox="1"/>
          <p:nvPr/>
        </p:nvSpPr>
        <p:spPr>
          <a:xfrm>
            <a:off x="8167576" y="1690660"/>
            <a:ext cx="2655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Just predict the same label as the closest point</a:t>
            </a:r>
          </a:p>
        </p:txBody>
      </p:sp>
    </p:spTree>
    <p:extLst>
      <p:ext uri="{BB962C8B-B14F-4D97-AF65-F5344CB8AC3E}">
        <p14:creationId xmlns:p14="http://schemas.microsoft.com/office/powerpoint/2010/main" val="183270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3B2AC-46D4-4EC0-9174-9E1F5A4BFC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AA1B1-9A5D-4055-B170-9935123256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E94D2-CA93-46CB-A22B-B5EA2B0E14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Versicolor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E0BBD7-0001-4FD8-8C52-597C211581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Virginica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D285C5-4ABA-4293-B518-2788CA2925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CA81E5-0EAA-46A1-9E20-6EC8DBD5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981483"/>
            <a:ext cx="8743950" cy="179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15DDF6-6299-4D42-B7E1-D9C0FBECD1E3}"/>
                  </a:ext>
                </a:extLst>
              </p:cNvPr>
              <p:cNvSpPr txBox="1"/>
              <p:nvPr/>
            </p:nvSpPr>
            <p:spPr>
              <a:xfrm>
                <a:off x="465408" y="3252703"/>
                <a:ext cx="10910455" cy="772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:r>
                  <a:rPr lang="en-US" sz="2000" dirty="0">
                    <a:latin typeface="Avenir Next LT Pro" panose="020B0504020202020204" pitchFamily="34" charset="0"/>
                  </a:rPr>
                  <a:t>Using Euclidean distance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,</a:t>
                </a:r>
                <a:br>
                  <a:rPr lang="en-US" sz="2000" dirty="0">
                    <a:latin typeface="Avenir Next LT Pro" panose="020B0504020202020204" pitchFamily="34" charset="0"/>
                  </a:rPr>
                </a:br>
                <a:r>
                  <a:rPr lang="en-US" sz="2000" dirty="0">
                    <a:latin typeface="Avenir Next LT Pro" panose="020B0504020202020204" pitchFamily="34" charset="0"/>
                  </a:rPr>
                  <a:t> what would a 1-nearest neighbors classifier output for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15DDF6-6299-4D42-B7E1-D9C0FBECD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8" y="3252703"/>
                <a:ext cx="10910455" cy="772840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D982DCC-2BD3-4E58-93FA-02E823BB9226}"/>
              </a:ext>
            </a:extLst>
          </p:cNvPr>
          <p:cNvSpPr txBox="1"/>
          <p:nvPr/>
        </p:nvSpPr>
        <p:spPr>
          <a:xfrm>
            <a:off x="465407" y="58137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/>
            <a:r>
              <a:rPr lang="en-US" sz="2000" b="1" dirty="0">
                <a:latin typeface="Avenir Next LT Pro" panose="020B0504020202020204" pitchFamily="34" charset="0"/>
              </a:rPr>
              <a:t>Training data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B8948-503E-4CE0-B936-B669F45C3517}"/>
              </a:ext>
            </a:extLst>
          </p:cNvPr>
          <p:cNvSpPr txBox="1"/>
          <p:nvPr/>
        </p:nvSpPr>
        <p:spPr>
          <a:xfrm>
            <a:off x="465406" y="2785288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/>
            <a:r>
              <a:rPr lang="en-US" sz="2000" b="1" dirty="0">
                <a:latin typeface="Avenir Next LT Pro" panose="020B0504020202020204" pitchFamily="34" charset="0"/>
              </a:rPr>
              <a:t>New flower x with petal width = 1.8 and sepal length = 6.4</a:t>
            </a:r>
          </a:p>
        </p:txBody>
      </p:sp>
    </p:spTree>
    <p:extLst>
      <p:ext uri="{BB962C8B-B14F-4D97-AF65-F5344CB8AC3E}">
        <p14:creationId xmlns:p14="http://schemas.microsoft.com/office/powerpoint/2010/main" val="1488094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Iris Species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11333-EFF8-499F-9D4F-69583825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059870"/>
            <a:ext cx="8743950" cy="179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E20A8B-64EA-413A-A2EA-DF550CAB40D2}"/>
                  </a:ext>
                </a:extLst>
              </p:cNvPr>
              <p:cNvSpPr txBox="1"/>
              <p:nvPr/>
            </p:nvSpPr>
            <p:spPr>
              <a:xfrm>
                <a:off x="465406" y="3656010"/>
                <a:ext cx="7109247" cy="53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1.8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−0.2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6.4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−5.1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≈2.06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E20A8B-64EA-413A-A2EA-DF550CAB4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6" y="3656010"/>
                <a:ext cx="7109247" cy="539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2BF7BA5-78A5-410B-B736-56C5E5A5CB3E}"/>
              </a:ext>
            </a:extLst>
          </p:cNvPr>
          <p:cNvSpPr txBox="1"/>
          <p:nvPr/>
        </p:nvSpPr>
        <p:spPr>
          <a:xfrm>
            <a:off x="465407" y="659760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/>
            <a:r>
              <a:rPr lang="en-US" sz="2000" b="1" dirty="0">
                <a:latin typeface="Avenir Next LT Pro" panose="020B0504020202020204" pitchFamily="34" charset="0"/>
              </a:rPr>
              <a:t>Training data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A609C8-1889-4274-A936-1829DEE0B49E}"/>
              </a:ext>
            </a:extLst>
          </p:cNvPr>
          <p:cNvSpPr txBox="1"/>
          <p:nvPr/>
        </p:nvSpPr>
        <p:spPr>
          <a:xfrm>
            <a:off x="465406" y="2976306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/>
            <a:r>
              <a:rPr lang="en-US" sz="2000" b="1" dirty="0">
                <a:latin typeface="Avenir Next LT Pro" panose="020B0504020202020204" pitchFamily="34" charset="0"/>
              </a:rPr>
              <a:t>New flower 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x</a:t>
            </a:r>
            <a:r>
              <a:rPr lang="en-US" sz="2000" dirty="0">
                <a:latin typeface="Avenir Next LT Pro" panose="020B0504020202020204" pitchFamily="34" charset="0"/>
              </a:rPr>
              <a:t> with petal width = </a:t>
            </a:r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1.8</a:t>
            </a:r>
            <a:r>
              <a:rPr lang="en-US" sz="2000" dirty="0">
                <a:latin typeface="Avenir Next LT Pro" panose="020B0504020202020204" pitchFamily="34" charset="0"/>
              </a:rPr>
              <a:t> and sepal length = </a:t>
            </a:r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6.4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05BCF2-E9BB-4CED-9898-DECC4BFF84F6}"/>
                  </a:ext>
                </a:extLst>
              </p:cNvPr>
              <p:cNvSpPr txBox="1"/>
              <p:nvPr/>
            </p:nvSpPr>
            <p:spPr>
              <a:xfrm>
                <a:off x="465406" y="4277972"/>
                <a:ext cx="7109247" cy="53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1.8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−1.4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6.4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−7.0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≈0.72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05BCF2-E9BB-4CED-9898-DECC4BFF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6" y="4277972"/>
                <a:ext cx="7109247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CE146E-AD61-48E8-8C37-43FC3B11E23A}"/>
                  </a:ext>
                </a:extLst>
              </p:cNvPr>
              <p:cNvSpPr txBox="1"/>
              <p:nvPr/>
            </p:nvSpPr>
            <p:spPr>
              <a:xfrm>
                <a:off x="465406" y="4899933"/>
                <a:ext cx="7109247" cy="539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1.8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−2.5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6.4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−6.7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≈0.76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CE146E-AD61-48E8-8C37-43FC3B11E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6" y="4899933"/>
                <a:ext cx="7109247" cy="539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BAF6AA8-E1D3-4365-9A0B-2F730F349938}"/>
              </a:ext>
            </a:extLst>
          </p:cNvPr>
          <p:cNvSpPr/>
          <p:nvPr/>
        </p:nvSpPr>
        <p:spPr>
          <a:xfrm>
            <a:off x="921928" y="4315295"/>
            <a:ext cx="6242180" cy="489035"/>
          </a:xfrm>
          <a:prstGeom prst="rect">
            <a:avLst/>
          </a:prstGeom>
          <a:noFill/>
          <a:ln w="38100">
            <a:solidFill>
              <a:srgbClr val="D73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5B4EB-73D2-4A0B-9004-F80470C4CD43}"/>
              </a:ext>
            </a:extLst>
          </p:cNvPr>
          <p:cNvSpPr txBox="1"/>
          <p:nvPr/>
        </p:nvSpPr>
        <p:spPr>
          <a:xfrm>
            <a:off x="8295108" y="4205869"/>
            <a:ext cx="27150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/>
            <a:r>
              <a:rPr lang="en-US" sz="2000" b="1" dirty="0">
                <a:latin typeface="Avenir Next LT Pro" panose="020B0504020202020204" pitchFamily="34" charset="0"/>
              </a:rPr>
              <a:t>Predict the new flower as versicolor</a:t>
            </a:r>
            <a:endParaRPr lang="en-US" sz="2000" dirty="0">
              <a:solidFill>
                <a:srgbClr val="C0000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139C3-28C0-45A4-8561-4C2A36F1E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2E00-A4AC-419B-97F7-9BBDEB908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best summarizes your relationship with homework zero?</a:t>
            </a: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C831E-9B66-4B30-B306-CCDE788B1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I’ve read over it and think I know what to 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24240-C63F-49E7-A56C-A9AD8B435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I’ve read over it and am super lost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A7F4BA-36B6-48C4-BBB5-9D9219038B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 haven’t really looked at it yet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2592-83BB-4624-BF3A-1CA9E2D1A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I’ve been working through the problems</a:t>
            </a:r>
          </a:p>
        </p:txBody>
      </p:sp>
    </p:spTree>
    <p:extLst>
      <p:ext uri="{BB962C8B-B14F-4D97-AF65-F5344CB8AC3E}">
        <p14:creationId xmlns:p14="http://schemas.microsoft.com/office/powerpoint/2010/main" val="1637787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4197-44EC-48C5-A7FA-D6933D47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Iris Species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36E9F-617B-47B7-BEB1-474C7E361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0DA56D-6A0A-4DF7-838C-22D1BA7E0075}"/>
              </a:ext>
            </a:extLst>
          </p:cNvPr>
          <p:cNvGrpSpPr/>
          <p:nvPr/>
        </p:nvGrpSpPr>
        <p:grpSpPr>
          <a:xfrm>
            <a:off x="2013500" y="1019448"/>
            <a:ext cx="7960925" cy="5126474"/>
            <a:chOff x="1520174" y="1273343"/>
            <a:chExt cx="8388936" cy="5402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10D9E1-379C-4961-9B50-B75B82976310}"/>
                </a:ext>
              </a:extLst>
            </p:cNvPr>
            <p:cNvSpPr txBox="1"/>
            <p:nvPr/>
          </p:nvSpPr>
          <p:spPr>
            <a:xfrm>
              <a:off x="2034073" y="1273343"/>
              <a:ext cx="78190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err="1">
                  <a:solidFill>
                    <a:srgbClr val="FF0000"/>
                  </a:solidFill>
                  <a:latin typeface="Avenir Next LT Pro" panose="020B0504020202020204" pitchFamily="34" charset="0"/>
                </a:rPr>
                <a:t>setosa</a:t>
              </a:r>
              <a:r>
                <a:rPr lang="en-US" sz="2400" dirty="0">
                  <a:latin typeface="Avenir Next LT Pro" panose="020B0504020202020204" pitchFamily="34" charset="0"/>
                </a:rPr>
                <a:t>, </a:t>
              </a:r>
              <a:r>
                <a:rPr lang="en-US" sz="2400" dirty="0">
                  <a:solidFill>
                    <a:srgbClr val="1D8E1D"/>
                  </a:solidFill>
                  <a:latin typeface="Avenir Next LT Pro" panose="020B0504020202020204" pitchFamily="34" charset="0"/>
                </a:rPr>
                <a:t>versicolor</a:t>
              </a:r>
              <a:r>
                <a:rPr lang="en-US" sz="2400" dirty="0">
                  <a:latin typeface="Avenir Next LT Pro" panose="020B0504020202020204" pitchFamily="34" charset="0"/>
                </a:rPr>
                <a:t>, and </a:t>
              </a:r>
              <a:r>
                <a:rPr lang="en-US" sz="2400" dirty="0">
                  <a:solidFill>
                    <a:srgbClr val="0070C0"/>
                  </a:solidFill>
                  <a:latin typeface="Avenir Next LT Pro" panose="020B0504020202020204" pitchFamily="34" charset="0"/>
                </a:rPr>
                <a:t>virginica</a:t>
              </a: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8857432-334D-408F-9E84-31D5A4C97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0174" y="1646284"/>
              <a:ext cx="8388936" cy="5029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E974D1-88E6-4506-98F3-B84A63A76945}"/>
              </a:ext>
            </a:extLst>
          </p:cNvPr>
          <p:cNvSpPr txBox="1"/>
          <p:nvPr/>
        </p:nvSpPr>
        <p:spPr>
          <a:xfrm>
            <a:off x="804065" y="493567"/>
            <a:ext cx="10583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Can check the classifier’s output at every point to make a figure like this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2F0BC6-2B06-40A1-BF58-4A6F12731789}"/>
              </a:ext>
            </a:extLst>
          </p:cNvPr>
          <p:cNvGrpSpPr/>
          <p:nvPr/>
        </p:nvGrpSpPr>
        <p:grpSpPr>
          <a:xfrm>
            <a:off x="4542967" y="1439160"/>
            <a:ext cx="2703691" cy="4356443"/>
            <a:chOff x="6251510" y="1147665"/>
            <a:chExt cx="2849052" cy="459066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737FF54-D4B3-4C6A-8C6B-E32E55B62E13}"/>
                </a:ext>
              </a:extLst>
            </p:cNvPr>
            <p:cNvSpPr/>
            <p:nvPr/>
          </p:nvSpPr>
          <p:spPr>
            <a:xfrm>
              <a:off x="6251510" y="1147665"/>
              <a:ext cx="1324947" cy="4562670"/>
            </a:xfrm>
            <a:custGeom>
              <a:avLst/>
              <a:gdLst>
                <a:gd name="connsiteX0" fmla="*/ 1324947 w 1324947"/>
                <a:gd name="connsiteY0" fmla="*/ 0 h 4562670"/>
                <a:gd name="connsiteX1" fmla="*/ 1296955 w 1324947"/>
                <a:gd name="connsiteY1" fmla="*/ 46653 h 4562670"/>
                <a:gd name="connsiteX2" fmla="*/ 1268963 w 1324947"/>
                <a:gd name="connsiteY2" fmla="*/ 93306 h 4562670"/>
                <a:gd name="connsiteX3" fmla="*/ 1250302 w 1324947"/>
                <a:gd name="connsiteY3" fmla="*/ 289249 h 4562670"/>
                <a:gd name="connsiteX4" fmla="*/ 1231641 w 1324947"/>
                <a:gd name="connsiteY4" fmla="*/ 354564 h 4562670"/>
                <a:gd name="connsiteX5" fmla="*/ 1222310 w 1324947"/>
                <a:gd name="connsiteY5" fmla="*/ 391886 h 4562670"/>
                <a:gd name="connsiteX6" fmla="*/ 1212980 w 1324947"/>
                <a:gd name="connsiteY6" fmla="*/ 503853 h 4562670"/>
                <a:gd name="connsiteX7" fmla="*/ 1194319 w 1324947"/>
                <a:gd name="connsiteY7" fmla="*/ 569168 h 4562670"/>
                <a:gd name="connsiteX8" fmla="*/ 1184988 w 1324947"/>
                <a:gd name="connsiteY8" fmla="*/ 625151 h 4562670"/>
                <a:gd name="connsiteX9" fmla="*/ 1175657 w 1324947"/>
                <a:gd name="connsiteY9" fmla="*/ 849086 h 4562670"/>
                <a:gd name="connsiteX10" fmla="*/ 1156996 w 1324947"/>
                <a:gd name="connsiteY10" fmla="*/ 923731 h 4562670"/>
                <a:gd name="connsiteX11" fmla="*/ 1138335 w 1324947"/>
                <a:gd name="connsiteY11" fmla="*/ 951723 h 4562670"/>
                <a:gd name="connsiteX12" fmla="*/ 1119674 w 1324947"/>
                <a:gd name="connsiteY12" fmla="*/ 1007706 h 4562670"/>
                <a:gd name="connsiteX13" fmla="*/ 1101012 w 1324947"/>
                <a:gd name="connsiteY13" fmla="*/ 1063690 h 4562670"/>
                <a:gd name="connsiteX14" fmla="*/ 1073021 w 1324947"/>
                <a:gd name="connsiteY14" fmla="*/ 1147666 h 4562670"/>
                <a:gd name="connsiteX15" fmla="*/ 1063690 w 1324947"/>
                <a:gd name="connsiteY15" fmla="*/ 1175657 h 4562670"/>
                <a:gd name="connsiteX16" fmla="*/ 1026368 w 1324947"/>
                <a:gd name="connsiteY16" fmla="*/ 1222311 h 4562670"/>
                <a:gd name="connsiteX17" fmla="*/ 1007706 w 1324947"/>
                <a:gd name="connsiteY17" fmla="*/ 1278294 h 4562670"/>
                <a:gd name="connsiteX18" fmla="*/ 989045 w 1324947"/>
                <a:gd name="connsiteY18" fmla="*/ 1306286 h 4562670"/>
                <a:gd name="connsiteX19" fmla="*/ 961053 w 1324947"/>
                <a:gd name="connsiteY19" fmla="*/ 1362270 h 4562670"/>
                <a:gd name="connsiteX20" fmla="*/ 923731 w 1324947"/>
                <a:gd name="connsiteY20" fmla="*/ 1436915 h 4562670"/>
                <a:gd name="connsiteX21" fmla="*/ 905070 w 1324947"/>
                <a:gd name="connsiteY21" fmla="*/ 1492898 h 4562670"/>
                <a:gd name="connsiteX22" fmla="*/ 895739 w 1324947"/>
                <a:gd name="connsiteY22" fmla="*/ 1520890 h 4562670"/>
                <a:gd name="connsiteX23" fmla="*/ 877078 w 1324947"/>
                <a:gd name="connsiteY23" fmla="*/ 1548882 h 4562670"/>
                <a:gd name="connsiteX24" fmla="*/ 867747 w 1324947"/>
                <a:gd name="connsiteY24" fmla="*/ 1576874 h 4562670"/>
                <a:gd name="connsiteX25" fmla="*/ 830425 w 1324947"/>
                <a:gd name="connsiteY25" fmla="*/ 1632857 h 4562670"/>
                <a:gd name="connsiteX26" fmla="*/ 802433 w 1324947"/>
                <a:gd name="connsiteY26" fmla="*/ 1679511 h 4562670"/>
                <a:gd name="connsiteX27" fmla="*/ 765110 w 1324947"/>
                <a:gd name="connsiteY27" fmla="*/ 1754155 h 4562670"/>
                <a:gd name="connsiteX28" fmla="*/ 746449 w 1324947"/>
                <a:gd name="connsiteY28" fmla="*/ 1810139 h 4562670"/>
                <a:gd name="connsiteX29" fmla="*/ 727788 w 1324947"/>
                <a:gd name="connsiteY29" fmla="*/ 1838131 h 4562670"/>
                <a:gd name="connsiteX30" fmla="*/ 709127 w 1324947"/>
                <a:gd name="connsiteY30" fmla="*/ 1894115 h 4562670"/>
                <a:gd name="connsiteX31" fmla="*/ 690466 w 1324947"/>
                <a:gd name="connsiteY31" fmla="*/ 1922106 h 4562670"/>
                <a:gd name="connsiteX32" fmla="*/ 653143 w 1324947"/>
                <a:gd name="connsiteY32" fmla="*/ 1968759 h 4562670"/>
                <a:gd name="connsiteX33" fmla="*/ 634482 w 1324947"/>
                <a:gd name="connsiteY33" fmla="*/ 2043404 h 4562670"/>
                <a:gd name="connsiteX34" fmla="*/ 615821 w 1324947"/>
                <a:gd name="connsiteY34" fmla="*/ 2099388 h 4562670"/>
                <a:gd name="connsiteX35" fmla="*/ 597159 w 1324947"/>
                <a:gd name="connsiteY35" fmla="*/ 2118049 h 4562670"/>
                <a:gd name="connsiteX36" fmla="*/ 569168 w 1324947"/>
                <a:gd name="connsiteY36" fmla="*/ 2174033 h 4562670"/>
                <a:gd name="connsiteX37" fmla="*/ 550506 w 1324947"/>
                <a:gd name="connsiteY37" fmla="*/ 2192694 h 4562670"/>
                <a:gd name="connsiteX38" fmla="*/ 513184 w 1324947"/>
                <a:gd name="connsiteY38" fmla="*/ 2248678 h 4562670"/>
                <a:gd name="connsiteX39" fmla="*/ 475861 w 1324947"/>
                <a:gd name="connsiteY39" fmla="*/ 2304662 h 4562670"/>
                <a:gd name="connsiteX40" fmla="*/ 457200 w 1324947"/>
                <a:gd name="connsiteY40" fmla="*/ 2332653 h 4562670"/>
                <a:gd name="connsiteX41" fmla="*/ 438539 w 1324947"/>
                <a:gd name="connsiteY41" fmla="*/ 2351315 h 4562670"/>
                <a:gd name="connsiteX42" fmla="*/ 419878 w 1324947"/>
                <a:gd name="connsiteY42" fmla="*/ 2379306 h 4562670"/>
                <a:gd name="connsiteX43" fmla="*/ 382555 w 1324947"/>
                <a:gd name="connsiteY43" fmla="*/ 2416629 h 4562670"/>
                <a:gd name="connsiteX44" fmla="*/ 354563 w 1324947"/>
                <a:gd name="connsiteY44" fmla="*/ 2444621 h 4562670"/>
                <a:gd name="connsiteX45" fmla="*/ 307910 w 1324947"/>
                <a:gd name="connsiteY45" fmla="*/ 2491274 h 4562670"/>
                <a:gd name="connsiteX46" fmla="*/ 270588 w 1324947"/>
                <a:gd name="connsiteY46" fmla="*/ 2537927 h 4562670"/>
                <a:gd name="connsiteX47" fmla="*/ 261257 w 1324947"/>
                <a:gd name="connsiteY47" fmla="*/ 2565919 h 4562670"/>
                <a:gd name="connsiteX48" fmla="*/ 233266 w 1324947"/>
                <a:gd name="connsiteY48" fmla="*/ 2593911 h 4562670"/>
                <a:gd name="connsiteX49" fmla="*/ 186612 w 1324947"/>
                <a:gd name="connsiteY49" fmla="*/ 2659225 h 4562670"/>
                <a:gd name="connsiteX50" fmla="*/ 149290 w 1324947"/>
                <a:gd name="connsiteY50" fmla="*/ 2715208 h 4562670"/>
                <a:gd name="connsiteX51" fmla="*/ 139959 w 1324947"/>
                <a:gd name="connsiteY51" fmla="*/ 2743200 h 4562670"/>
                <a:gd name="connsiteX52" fmla="*/ 121298 w 1324947"/>
                <a:gd name="connsiteY52" fmla="*/ 2761862 h 4562670"/>
                <a:gd name="connsiteX53" fmla="*/ 102637 w 1324947"/>
                <a:gd name="connsiteY53" fmla="*/ 2789853 h 4562670"/>
                <a:gd name="connsiteX54" fmla="*/ 93306 w 1324947"/>
                <a:gd name="connsiteY54" fmla="*/ 2817845 h 4562670"/>
                <a:gd name="connsiteX55" fmla="*/ 74645 w 1324947"/>
                <a:gd name="connsiteY55" fmla="*/ 2845837 h 4562670"/>
                <a:gd name="connsiteX56" fmla="*/ 55984 w 1324947"/>
                <a:gd name="connsiteY56" fmla="*/ 2901821 h 4562670"/>
                <a:gd name="connsiteX57" fmla="*/ 37323 w 1324947"/>
                <a:gd name="connsiteY57" fmla="*/ 2957804 h 4562670"/>
                <a:gd name="connsiteX58" fmla="*/ 27992 w 1324947"/>
                <a:gd name="connsiteY58" fmla="*/ 2985796 h 4562670"/>
                <a:gd name="connsiteX59" fmla="*/ 18661 w 1324947"/>
                <a:gd name="connsiteY59" fmla="*/ 3013788 h 4562670"/>
                <a:gd name="connsiteX60" fmla="*/ 0 w 1324947"/>
                <a:gd name="connsiteY60" fmla="*/ 3041780 h 4562670"/>
                <a:gd name="connsiteX61" fmla="*/ 9331 w 1324947"/>
                <a:gd name="connsiteY61" fmla="*/ 3284376 h 4562670"/>
                <a:gd name="connsiteX62" fmla="*/ 18661 w 1324947"/>
                <a:gd name="connsiteY62" fmla="*/ 3620278 h 4562670"/>
                <a:gd name="connsiteX63" fmla="*/ 37323 w 1324947"/>
                <a:gd name="connsiteY63" fmla="*/ 3676262 h 4562670"/>
                <a:gd name="connsiteX64" fmla="*/ 46653 w 1324947"/>
                <a:gd name="connsiteY64" fmla="*/ 3704253 h 4562670"/>
                <a:gd name="connsiteX65" fmla="*/ 55984 w 1324947"/>
                <a:gd name="connsiteY65" fmla="*/ 3788229 h 4562670"/>
                <a:gd name="connsiteX66" fmla="*/ 65314 w 1324947"/>
                <a:gd name="connsiteY66" fmla="*/ 3853543 h 4562670"/>
                <a:gd name="connsiteX67" fmla="*/ 74645 w 1324947"/>
                <a:gd name="connsiteY67" fmla="*/ 4012164 h 4562670"/>
                <a:gd name="connsiteX68" fmla="*/ 83976 w 1324947"/>
                <a:gd name="connsiteY68" fmla="*/ 4040155 h 4562670"/>
                <a:gd name="connsiteX69" fmla="*/ 93306 w 1324947"/>
                <a:gd name="connsiteY69" fmla="*/ 4086808 h 4562670"/>
                <a:gd name="connsiteX70" fmla="*/ 93306 w 1324947"/>
                <a:gd name="connsiteY70" fmla="*/ 4469364 h 4562670"/>
                <a:gd name="connsiteX71" fmla="*/ 74645 w 1324947"/>
                <a:gd name="connsiteY71" fmla="*/ 4525347 h 4562670"/>
                <a:gd name="connsiteX72" fmla="*/ 83976 w 1324947"/>
                <a:gd name="connsiteY72" fmla="*/ 4562670 h 456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324947" h="4562670">
                  <a:moveTo>
                    <a:pt x="1324947" y="0"/>
                  </a:moveTo>
                  <a:cubicBezTo>
                    <a:pt x="1315616" y="15551"/>
                    <a:pt x="1305065" y="30432"/>
                    <a:pt x="1296955" y="46653"/>
                  </a:cubicBezTo>
                  <a:cubicBezTo>
                    <a:pt x="1272730" y="95103"/>
                    <a:pt x="1305414" y="56857"/>
                    <a:pt x="1268963" y="93306"/>
                  </a:cubicBezTo>
                  <a:cubicBezTo>
                    <a:pt x="1240388" y="179039"/>
                    <a:pt x="1268820" y="85553"/>
                    <a:pt x="1250302" y="289249"/>
                  </a:cubicBezTo>
                  <a:cubicBezTo>
                    <a:pt x="1248357" y="310646"/>
                    <a:pt x="1237534" y="333939"/>
                    <a:pt x="1231641" y="354564"/>
                  </a:cubicBezTo>
                  <a:cubicBezTo>
                    <a:pt x="1228118" y="366894"/>
                    <a:pt x="1225420" y="379445"/>
                    <a:pt x="1222310" y="391886"/>
                  </a:cubicBezTo>
                  <a:cubicBezTo>
                    <a:pt x="1219200" y="429208"/>
                    <a:pt x="1217625" y="466691"/>
                    <a:pt x="1212980" y="503853"/>
                  </a:cubicBezTo>
                  <a:cubicBezTo>
                    <a:pt x="1207176" y="550287"/>
                    <a:pt x="1203170" y="529340"/>
                    <a:pt x="1194319" y="569168"/>
                  </a:cubicBezTo>
                  <a:cubicBezTo>
                    <a:pt x="1190215" y="587636"/>
                    <a:pt x="1188098" y="606490"/>
                    <a:pt x="1184988" y="625151"/>
                  </a:cubicBezTo>
                  <a:cubicBezTo>
                    <a:pt x="1181878" y="699796"/>
                    <a:pt x="1180797" y="774553"/>
                    <a:pt x="1175657" y="849086"/>
                  </a:cubicBezTo>
                  <a:cubicBezTo>
                    <a:pt x="1174805" y="861440"/>
                    <a:pt x="1164888" y="907947"/>
                    <a:pt x="1156996" y="923731"/>
                  </a:cubicBezTo>
                  <a:cubicBezTo>
                    <a:pt x="1151981" y="933761"/>
                    <a:pt x="1142889" y="941476"/>
                    <a:pt x="1138335" y="951723"/>
                  </a:cubicBezTo>
                  <a:cubicBezTo>
                    <a:pt x="1130346" y="969698"/>
                    <a:pt x="1125894" y="989045"/>
                    <a:pt x="1119674" y="1007706"/>
                  </a:cubicBezTo>
                  <a:lnTo>
                    <a:pt x="1101012" y="1063690"/>
                  </a:lnTo>
                  <a:lnTo>
                    <a:pt x="1073021" y="1147666"/>
                  </a:lnTo>
                  <a:cubicBezTo>
                    <a:pt x="1069911" y="1156996"/>
                    <a:pt x="1069145" y="1167474"/>
                    <a:pt x="1063690" y="1175657"/>
                  </a:cubicBezTo>
                  <a:cubicBezTo>
                    <a:pt x="1040149" y="1210969"/>
                    <a:pt x="1052958" y="1195719"/>
                    <a:pt x="1026368" y="1222311"/>
                  </a:cubicBezTo>
                  <a:cubicBezTo>
                    <a:pt x="1020147" y="1240972"/>
                    <a:pt x="1018617" y="1261927"/>
                    <a:pt x="1007706" y="1278294"/>
                  </a:cubicBezTo>
                  <a:cubicBezTo>
                    <a:pt x="1001486" y="1287625"/>
                    <a:pt x="994060" y="1296256"/>
                    <a:pt x="989045" y="1306286"/>
                  </a:cubicBezTo>
                  <a:cubicBezTo>
                    <a:pt x="950414" y="1383547"/>
                    <a:pt x="1014533" y="1282049"/>
                    <a:pt x="961053" y="1362270"/>
                  </a:cubicBezTo>
                  <a:cubicBezTo>
                    <a:pt x="939610" y="1426599"/>
                    <a:pt x="956301" y="1404344"/>
                    <a:pt x="923731" y="1436915"/>
                  </a:cubicBezTo>
                  <a:lnTo>
                    <a:pt x="905070" y="1492898"/>
                  </a:lnTo>
                  <a:cubicBezTo>
                    <a:pt x="901960" y="1502229"/>
                    <a:pt x="901195" y="1512706"/>
                    <a:pt x="895739" y="1520890"/>
                  </a:cubicBezTo>
                  <a:cubicBezTo>
                    <a:pt x="889519" y="1530221"/>
                    <a:pt x="882093" y="1538852"/>
                    <a:pt x="877078" y="1548882"/>
                  </a:cubicBezTo>
                  <a:cubicBezTo>
                    <a:pt x="872679" y="1557679"/>
                    <a:pt x="872524" y="1568276"/>
                    <a:pt x="867747" y="1576874"/>
                  </a:cubicBezTo>
                  <a:cubicBezTo>
                    <a:pt x="856855" y="1596479"/>
                    <a:pt x="837517" y="1611580"/>
                    <a:pt x="830425" y="1632857"/>
                  </a:cubicBezTo>
                  <a:cubicBezTo>
                    <a:pt x="818312" y="1669195"/>
                    <a:pt x="828049" y="1653894"/>
                    <a:pt x="802433" y="1679511"/>
                  </a:cubicBezTo>
                  <a:cubicBezTo>
                    <a:pt x="780990" y="1743840"/>
                    <a:pt x="797681" y="1721585"/>
                    <a:pt x="765110" y="1754155"/>
                  </a:cubicBezTo>
                  <a:cubicBezTo>
                    <a:pt x="758890" y="1772816"/>
                    <a:pt x="757360" y="1793772"/>
                    <a:pt x="746449" y="1810139"/>
                  </a:cubicBezTo>
                  <a:cubicBezTo>
                    <a:pt x="740229" y="1819470"/>
                    <a:pt x="732342" y="1827883"/>
                    <a:pt x="727788" y="1838131"/>
                  </a:cubicBezTo>
                  <a:cubicBezTo>
                    <a:pt x="719799" y="1856106"/>
                    <a:pt x="720038" y="1877748"/>
                    <a:pt x="709127" y="1894115"/>
                  </a:cubicBezTo>
                  <a:cubicBezTo>
                    <a:pt x="702907" y="1903445"/>
                    <a:pt x="697471" y="1913350"/>
                    <a:pt x="690466" y="1922106"/>
                  </a:cubicBezTo>
                  <a:cubicBezTo>
                    <a:pt x="667324" y="1951033"/>
                    <a:pt x="672288" y="1930470"/>
                    <a:pt x="653143" y="1968759"/>
                  </a:cubicBezTo>
                  <a:cubicBezTo>
                    <a:pt x="641817" y="1991411"/>
                    <a:pt x="640871" y="2019976"/>
                    <a:pt x="634482" y="2043404"/>
                  </a:cubicBezTo>
                  <a:cubicBezTo>
                    <a:pt x="629306" y="2062382"/>
                    <a:pt x="629731" y="2085479"/>
                    <a:pt x="615821" y="2099388"/>
                  </a:cubicBezTo>
                  <a:lnTo>
                    <a:pt x="597159" y="2118049"/>
                  </a:lnTo>
                  <a:cubicBezTo>
                    <a:pt x="587305" y="2147614"/>
                    <a:pt x="589839" y="2148194"/>
                    <a:pt x="569168" y="2174033"/>
                  </a:cubicBezTo>
                  <a:cubicBezTo>
                    <a:pt x="563672" y="2180902"/>
                    <a:pt x="555784" y="2185656"/>
                    <a:pt x="550506" y="2192694"/>
                  </a:cubicBezTo>
                  <a:cubicBezTo>
                    <a:pt x="537049" y="2210636"/>
                    <a:pt x="525625" y="2230017"/>
                    <a:pt x="513184" y="2248678"/>
                  </a:cubicBezTo>
                  <a:lnTo>
                    <a:pt x="475861" y="2304662"/>
                  </a:lnTo>
                  <a:cubicBezTo>
                    <a:pt x="469641" y="2313992"/>
                    <a:pt x="465129" y="2324723"/>
                    <a:pt x="457200" y="2332653"/>
                  </a:cubicBezTo>
                  <a:cubicBezTo>
                    <a:pt x="450980" y="2338874"/>
                    <a:pt x="444034" y="2344446"/>
                    <a:pt x="438539" y="2351315"/>
                  </a:cubicBezTo>
                  <a:cubicBezTo>
                    <a:pt x="431534" y="2360071"/>
                    <a:pt x="427176" y="2370792"/>
                    <a:pt x="419878" y="2379306"/>
                  </a:cubicBezTo>
                  <a:cubicBezTo>
                    <a:pt x="408428" y="2392664"/>
                    <a:pt x="394996" y="2404188"/>
                    <a:pt x="382555" y="2416629"/>
                  </a:cubicBezTo>
                  <a:cubicBezTo>
                    <a:pt x="373224" y="2425960"/>
                    <a:pt x="361882" y="2433642"/>
                    <a:pt x="354563" y="2444621"/>
                  </a:cubicBezTo>
                  <a:cubicBezTo>
                    <a:pt x="329682" y="2481944"/>
                    <a:pt x="345233" y="2466393"/>
                    <a:pt x="307910" y="2491274"/>
                  </a:cubicBezTo>
                  <a:cubicBezTo>
                    <a:pt x="284460" y="2561630"/>
                    <a:pt x="318820" y="2477638"/>
                    <a:pt x="270588" y="2537927"/>
                  </a:cubicBezTo>
                  <a:cubicBezTo>
                    <a:pt x="264444" y="2545607"/>
                    <a:pt x="266713" y="2557735"/>
                    <a:pt x="261257" y="2565919"/>
                  </a:cubicBezTo>
                  <a:cubicBezTo>
                    <a:pt x="253938" y="2576898"/>
                    <a:pt x="242596" y="2584580"/>
                    <a:pt x="233266" y="2593911"/>
                  </a:cubicBezTo>
                  <a:cubicBezTo>
                    <a:pt x="210119" y="2663346"/>
                    <a:pt x="245651" y="2570667"/>
                    <a:pt x="186612" y="2659225"/>
                  </a:cubicBezTo>
                  <a:cubicBezTo>
                    <a:pt x="174171" y="2677886"/>
                    <a:pt x="156382" y="2693931"/>
                    <a:pt x="149290" y="2715208"/>
                  </a:cubicBezTo>
                  <a:cubicBezTo>
                    <a:pt x="146180" y="2724539"/>
                    <a:pt x="145019" y="2734766"/>
                    <a:pt x="139959" y="2743200"/>
                  </a:cubicBezTo>
                  <a:cubicBezTo>
                    <a:pt x="135433" y="2750743"/>
                    <a:pt x="126793" y="2754993"/>
                    <a:pt x="121298" y="2761862"/>
                  </a:cubicBezTo>
                  <a:cubicBezTo>
                    <a:pt x="114293" y="2770618"/>
                    <a:pt x="107652" y="2779823"/>
                    <a:pt x="102637" y="2789853"/>
                  </a:cubicBezTo>
                  <a:cubicBezTo>
                    <a:pt x="98238" y="2798650"/>
                    <a:pt x="97705" y="2809048"/>
                    <a:pt x="93306" y="2817845"/>
                  </a:cubicBezTo>
                  <a:cubicBezTo>
                    <a:pt x="88291" y="2827875"/>
                    <a:pt x="79199" y="2835589"/>
                    <a:pt x="74645" y="2845837"/>
                  </a:cubicBezTo>
                  <a:cubicBezTo>
                    <a:pt x="66656" y="2863812"/>
                    <a:pt x="62204" y="2883160"/>
                    <a:pt x="55984" y="2901821"/>
                  </a:cubicBezTo>
                  <a:lnTo>
                    <a:pt x="37323" y="2957804"/>
                  </a:lnTo>
                  <a:lnTo>
                    <a:pt x="27992" y="2985796"/>
                  </a:lnTo>
                  <a:cubicBezTo>
                    <a:pt x="24882" y="2995127"/>
                    <a:pt x="24117" y="3005604"/>
                    <a:pt x="18661" y="3013788"/>
                  </a:cubicBezTo>
                  <a:lnTo>
                    <a:pt x="0" y="3041780"/>
                  </a:lnTo>
                  <a:cubicBezTo>
                    <a:pt x="3110" y="3122645"/>
                    <a:pt x="6722" y="3203493"/>
                    <a:pt x="9331" y="3284376"/>
                  </a:cubicBezTo>
                  <a:cubicBezTo>
                    <a:pt x="12942" y="3396328"/>
                    <a:pt x="10681" y="3508552"/>
                    <a:pt x="18661" y="3620278"/>
                  </a:cubicBezTo>
                  <a:cubicBezTo>
                    <a:pt x="20062" y="3639899"/>
                    <a:pt x="31102" y="3657601"/>
                    <a:pt x="37323" y="3676262"/>
                  </a:cubicBezTo>
                  <a:lnTo>
                    <a:pt x="46653" y="3704253"/>
                  </a:lnTo>
                  <a:cubicBezTo>
                    <a:pt x="49763" y="3732245"/>
                    <a:pt x="52491" y="3760282"/>
                    <a:pt x="55984" y="3788229"/>
                  </a:cubicBezTo>
                  <a:cubicBezTo>
                    <a:pt x="58712" y="3810052"/>
                    <a:pt x="63488" y="3831627"/>
                    <a:pt x="65314" y="3853543"/>
                  </a:cubicBezTo>
                  <a:cubicBezTo>
                    <a:pt x="69712" y="3906325"/>
                    <a:pt x="69375" y="3959462"/>
                    <a:pt x="74645" y="4012164"/>
                  </a:cubicBezTo>
                  <a:cubicBezTo>
                    <a:pt x="75624" y="4021950"/>
                    <a:pt x="81591" y="4030614"/>
                    <a:pt x="83976" y="4040155"/>
                  </a:cubicBezTo>
                  <a:cubicBezTo>
                    <a:pt x="87822" y="4055540"/>
                    <a:pt x="90196" y="4071257"/>
                    <a:pt x="93306" y="4086808"/>
                  </a:cubicBezTo>
                  <a:cubicBezTo>
                    <a:pt x="101596" y="4244303"/>
                    <a:pt x="110697" y="4307051"/>
                    <a:pt x="93306" y="4469364"/>
                  </a:cubicBezTo>
                  <a:cubicBezTo>
                    <a:pt x="91210" y="4488922"/>
                    <a:pt x="74645" y="4525347"/>
                    <a:pt x="74645" y="4525347"/>
                  </a:cubicBezTo>
                  <a:cubicBezTo>
                    <a:pt x="84960" y="4556290"/>
                    <a:pt x="83976" y="4543504"/>
                    <a:pt x="83976" y="4562670"/>
                  </a:cubicBezTo>
                </a:path>
              </a:pathLst>
            </a:custGeom>
            <a:ln w="76200">
              <a:solidFill>
                <a:srgbClr val="D73F0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C8D8BB1-5E3C-40E2-A142-0C937710EF17}"/>
                </a:ext>
              </a:extLst>
            </p:cNvPr>
            <p:cNvSpPr/>
            <p:nvPr/>
          </p:nvSpPr>
          <p:spPr>
            <a:xfrm>
              <a:off x="8780106" y="1147665"/>
              <a:ext cx="320456" cy="4590662"/>
            </a:xfrm>
            <a:custGeom>
              <a:avLst/>
              <a:gdLst>
                <a:gd name="connsiteX0" fmla="*/ 233265 w 320456"/>
                <a:gd name="connsiteY0" fmla="*/ 0 h 4590662"/>
                <a:gd name="connsiteX1" fmla="*/ 223935 w 320456"/>
                <a:gd name="connsiteY1" fmla="*/ 279919 h 4590662"/>
                <a:gd name="connsiteX2" fmla="*/ 214604 w 320456"/>
                <a:gd name="connsiteY2" fmla="*/ 317241 h 4590662"/>
                <a:gd name="connsiteX3" fmla="*/ 205274 w 320456"/>
                <a:gd name="connsiteY3" fmla="*/ 615821 h 4590662"/>
                <a:gd name="connsiteX4" fmla="*/ 214604 w 320456"/>
                <a:gd name="connsiteY4" fmla="*/ 923731 h 4590662"/>
                <a:gd name="connsiteX5" fmla="*/ 223935 w 320456"/>
                <a:gd name="connsiteY5" fmla="*/ 998376 h 4590662"/>
                <a:gd name="connsiteX6" fmla="*/ 214604 w 320456"/>
                <a:gd name="connsiteY6" fmla="*/ 1259633 h 4590662"/>
                <a:gd name="connsiteX7" fmla="*/ 223935 w 320456"/>
                <a:gd name="connsiteY7" fmla="*/ 1418253 h 4590662"/>
                <a:gd name="connsiteX8" fmla="*/ 233265 w 320456"/>
                <a:gd name="connsiteY8" fmla="*/ 1446245 h 4590662"/>
                <a:gd name="connsiteX9" fmla="*/ 251927 w 320456"/>
                <a:gd name="connsiteY9" fmla="*/ 1464906 h 4590662"/>
                <a:gd name="connsiteX10" fmla="*/ 270588 w 320456"/>
                <a:gd name="connsiteY10" fmla="*/ 1492898 h 4590662"/>
                <a:gd name="connsiteX11" fmla="*/ 270588 w 320456"/>
                <a:gd name="connsiteY11" fmla="*/ 1838131 h 4590662"/>
                <a:gd name="connsiteX12" fmla="*/ 261257 w 320456"/>
                <a:gd name="connsiteY12" fmla="*/ 1875453 h 4590662"/>
                <a:gd name="connsiteX13" fmla="*/ 233265 w 320456"/>
                <a:gd name="connsiteY13" fmla="*/ 1959429 h 4590662"/>
                <a:gd name="connsiteX14" fmla="*/ 223935 w 320456"/>
                <a:gd name="connsiteY14" fmla="*/ 1987421 h 4590662"/>
                <a:gd name="connsiteX15" fmla="*/ 214604 w 320456"/>
                <a:gd name="connsiteY15" fmla="*/ 2015413 h 4590662"/>
                <a:gd name="connsiteX16" fmla="*/ 223935 w 320456"/>
                <a:gd name="connsiteY16" fmla="*/ 2108719 h 4590662"/>
                <a:gd name="connsiteX17" fmla="*/ 251927 w 320456"/>
                <a:gd name="connsiteY17" fmla="*/ 2192694 h 4590662"/>
                <a:gd name="connsiteX18" fmla="*/ 261257 w 320456"/>
                <a:gd name="connsiteY18" fmla="*/ 2220686 h 4590662"/>
                <a:gd name="connsiteX19" fmla="*/ 279918 w 320456"/>
                <a:gd name="connsiteY19" fmla="*/ 2332653 h 4590662"/>
                <a:gd name="connsiteX20" fmla="*/ 307910 w 320456"/>
                <a:gd name="connsiteY20" fmla="*/ 2416629 h 4590662"/>
                <a:gd name="connsiteX21" fmla="*/ 317241 w 320456"/>
                <a:gd name="connsiteY21" fmla="*/ 2444621 h 4590662"/>
                <a:gd name="connsiteX22" fmla="*/ 307910 w 320456"/>
                <a:gd name="connsiteY22" fmla="*/ 2593911 h 4590662"/>
                <a:gd name="connsiteX23" fmla="*/ 242596 w 320456"/>
                <a:gd name="connsiteY23" fmla="*/ 2584580 h 4590662"/>
                <a:gd name="connsiteX24" fmla="*/ 233265 w 320456"/>
                <a:gd name="connsiteY24" fmla="*/ 2556588 h 4590662"/>
                <a:gd name="connsiteX25" fmla="*/ 205274 w 320456"/>
                <a:gd name="connsiteY25" fmla="*/ 2463282 h 4590662"/>
                <a:gd name="connsiteX26" fmla="*/ 139959 w 320456"/>
                <a:gd name="connsiteY26" fmla="*/ 2453951 h 4590662"/>
                <a:gd name="connsiteX27" fmla="*/ 55984 w 320456"/>
                <a:gd name="connsiteY27" fmla="*/ 2425959 h 4590662"/>
                <a:gd name="connsiteX28" fmla="*/ 0 w 320456"/>
                <a:gd name="connsiteY28" fmla="*/ 2491274 h 4590662"/>
                <a:gd name="connsiteX29" fmla="*/ 9331 w 320456"/>
                <a:gd name="connsiteY29" fmla="*/ 2556588 h 4590662"/>
                <a:gd name="connsiteX30" fmla="*/ 37323 w 320456"/>
                <a:gd name="connsiteY30" fmla="*/ 2565919 h 4590662"/>
                <a:gd name="connsiteX31" fmla="*/ 65314 w 320456"/>
                <a:gd name="connsiteY31" fmla="*/ 2584580 h 4590662"/>
                <a:gd name="connsiteX32" fmla="*/ 158621 w 320456"/>
                <a:gd name="connsiteY32" fmla="*/ 2603241 h 4590662"/>
                <a:gd name="connsiteX33" fmla="*/ 167951 w 320456"/>
                <a:gd name="connsiteY33" fmla="*/ 2631233 h 4590662"/>
                <a:gd name="connsiteX34" fmla="*/ 139959 w 320456"/>
                <a:gd name="connsiteY34" fmla="*/ 2677886 h 4590662"/>
                <a:gd name="connsiteX35" fmla="*/ 111967 w 320456"/>
                <a:gd name="connsiteY35" fmla="*/ 2761862 h 4590662"/>
                <a:gd name="connsiteX36" fmla="*/ 102637 w 320456"/>
                <a:gd name="connsiteY36" fmla="*/ 2789853 h 4590662"/>
                <a:gd name="connsiteX37" fmla="*/ 74645 w 320456"/>
                <a:gd name="connsiteY37" fmla="*/ 2799184 h 4590662"/>
                <a:gd name="connsiteX38" fmla="*/ 46653 w 320456"/>
                <a:gd name="connsiteY38" fmla="*/ 2827176 h 4590662"/>
                <a:gd name="connsiteX39" fmla="*/ 0 w 320456"/>
                <a:gd name="connsiteY39" fmla="*/ 2855168 h 4590662"/>
                <a:gd name="connsiteX40" fmla="*/ 9331 w 320456"/>
                <a:gd name="connsiteY40" fmla="*/ 2901821 h 4590662"/>
                <a:gd name="connsiteX41" fmla="*/ 37323 w 320456"/>
                <a:gd name="connsiteY41" fmla="*/ 2911151 h 4590662"/>
                <a:gd name="connsiteX42" fmla="*/ 121298 w 320456"/>
                <a:gd name="connsiteY42" fmla="*/ 2920482 h 4590662"/>
                <a:gd name="connsiteX43" fmla="*/ 186612 w 320456"/>
                <a:gd name="connsiteY43" fmla="*/ 2939143 h 4590662"/>
                <a:gd name="connsiteX44" fmla="*/ 242596 w 320456"/>
                <a:gd name="connsiteY44" fmla="*/ 2948474 h 4590662"/>
                <a:gd name="connsiteX45" fmla="*/ 214604 w 320456"/>
                <a:gd name="connsiteY45" fmla="*/ 3135086 h 4590662"/>
                <a:gd name="connsiteX46" fmla="*/ 205274 w 320456"/>
                <a:gd name="connsiteY46" fmla="*/ 3163078 h 4590662"/>
                <a:gd name="connsiteX47" fmla="*/ 93306 w 320456"/>
                <a:gd name="connsiteY47" fmla="*/ 3191070 h 4590662"/>
                <a:gd name="connsiteX48" fmla="*/ 65314 w 320456"/>
                <a:gd name="connsiteY48" fmla="*/ 3209731 h 4590662"/>
                <a:gd name="connsiteX49" fmla="*/ 37323 w 320456"/>
                <a:gd name="connsiteY49" fmla="*/ 3219062 h 4590662"/>
                <a:gd name="connsiteX50" fmla="*/ 18661 w 320456"/>
                <a:gd name="connsiteY50" fmla="*/ 3237723 h 4590662"/>
                <a:gd name="connsiteX51" fmla="*/ 9331 w 320456"/>
                <a:gd name="connsiteY51" fmla="*/ 3265715 h 4590662"/>
                <a:gd name="connsiteX52" fmla="*/ 27992 w 320456"/>
                <a:gd name="connsiteY52" fmla="*/ 3620278 h 4590662"/>
                <a:gd name="connsiteX53" fmla="*/ 18661 w 320456"/>
                <a:gd name="connsiteY53" fmla="*/ 4114800 h 4590662"/>
                <a:gd name="connsiteX54" fmla="*/ 9331 w 320456"/>
                <a:gd name="connsiteY54" fmla="*/ 4161453 h 4590662"/>
                <a:gd name="connsiteX55" fmla="*/ 27992 w 320456"/>
                <a:gd name="connsiteY55" fmla="*/ 4497355 h 4590662"/>
                <a:gd name="connsiteX56" fmla="*/ 27992 w 320456"/>
                <a:gd name="connsiteY56" fmla="*/ 4590662 h 459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0456" h="4590662">
                  <a:moveTo>
                    <a:pt x="233265" y="0"/>
                  </a:moveTo>
                  <a:cubicBezTo>
                    <a:pt x="230155" y="93306"/>
                    <a:pt x="229417" y="186722"/>
                    <a:pt x="223935" y="279919"/>
                  </a:cubicBezTo>
                  <a:cubicBezTo>
                    <a:pt x="223182" y="292720"/>
                    <a:pt x="215315" y="304437"/>
                    <a:pt x="214604" y="317241"/>
                  </a:cubicBezTo>
                  <a:cubicBezTo>
                    <a:pt x="209081" y="416663"/>
                    <a:pt x="208384" y="516294"/>
                    <a:pt x="205274" y="615821"/>
                  </a:cubicBezTo>
                  <a:cubicBezTo>
                    <a:pt x="208384" y="718458"/>
                    <a:pt x="209601" y="821169"/>
                    <a:pt x="214604" y="923731"/>
                  </a:cubicBezTo>
                  <a:cubicBezTo>
                    <a:pt x="215826" y="948777"/>
                    <a:pt x="223935" y="973301"/>
                    <a:pt x="223935" y="998376"/>
                  </a:cubicBezTo>
                  <a:cubicBezTo>
                    <a:pt x="223935" y="1085517"/>
                    <a:pt x="217714" y="1172547"/>
                    <a:pt x="214604" y="1259633"/>
                  </a:cubicBezTo>
                  <a:cubicBezTo>
                    <a:pt x="217714" y="1312506"/>
                    <a:pt x="218665" y="1365551"/>
                    <a:pt x="223935" y="1418253"/>
                  </a:cubicBezTo>
                  <a:cubicBezTo>
                    <a:pt x="224914" y="1428040"/>
                    <a:pt x="228205" y="1437811"/>
                    <a:pt x="233265" y="1446245"/>
                  </a:cubicBezTo>
                  <a:cubicBezTo>
                    <a:pt x="237791" y="1453788"/>
                    <a:pt x="246431" y="1458037"/>
                    <a:pt x="251927" y="1464906"/>
                  </a:cubicBezTo>
                  <a:cubicBezTo>
                    <a:pt x="258932" y="1473663"/>
                    <a:pt x="264368" y="1483567"/>
                    <a:pt x="270588" y="1492898"/>
                  </a:cubicBezTo>
                  <a:cubicBezTo>
                    <a:pt x="312761" y="1619425"/>
                    <a:pt x="286766" y="1530738"/>
                    <a:pt x="270588" y="1838131"/>
                  </a:cubicBezTo>
                  <a:cubicBezTo>
                    <a:pt x="269914" y="1850937"/>
                    <a:pt x="264942" y="1863170"/>
                    <a:pt x="261257" y="1875453"/>
                  </a:cubicBezTo>
                  <a:cubicBezTo>
                    <a:pt x="261242" y="1875503"/>
                    <a:pt x="237938" y="1945408"/>
                    <a:pt x="233265" y="1959429"/>
                  </a:cubicBezTo>
                  <a:lnTo>
                    <a:pt x="223935" y="1987421"/>
                  </a:lnTo>
                  <a:lnTo>
                    <a:pt x="214604" y="2015413"/>
                  </a:lnTo>
                  <a:cubicBezTo>
                    <a:pt x="217714" y="2046515"/>
                    <a:pt x="218175" y="2077997"/>
                    <a:pt x="223935" y="2108719"/>
                  </a:cubicBezTo>
                  <a:cubicBezTo>
                    <a:pt x="223937" y="2108728"/>
                    <a:pt x="247260" y="2178694"/>
                    <a:pt x="251927" y="2192694"/>
                  </a:cubicBezTo>
                  <a:cubicBezTo>
                    <a:pt x="255037" y="2202025"/>
                    <a:pt x="259640" y="2210985"/>
                    <a:pt x="261257" y="2220686"/>
                  </a:cubicBezTo>
                  <a:cubicBezTo>
                    <a:pt x="267477" y="2258008"/>
                    <a:pt x="267952" y="2296758"/>
                    <a:pt x="279918" y="2332653"/>
                  </a:cubicBezTo>
                  <a:lnTo>
                    <a:pt x="307910" y="2416629"/>
                  </a:lnTo>
                  <a:lnTo>
                    <a:pt x="317241" y="2444621"/>
                  </a:lnTo>
                  <a:cubicBezTo>
                    <a:pt x="314131" y="2494384"/>
                    <a:pt x="331374" y="2549917"/>
                    <a:pt x="307910" y="2593911"/>
                  </a:cubicBezTo>
                  <a:cubicBezTo>
                    <a:pt x="297561" y="2613316"/>
                    <a:pt x="262267" y="2594415"/>
                    <a:pt x="242596" y="2584580"/>
                  </a:cubicBezTo>
                  <a:cubicBezTo>
                    <a:pt x="233799" y="2580181"/>
                    <a:pt x="235967" y="2566045"/>
                    <a:pt x="233265" y="2556588"/>
                  </a:cubicBezTo>
                  <a:cubicBezTo>
                    <a:pt x="229667" y="2543994"/>
                    <a:pt x="211880" y="2464226"/>
                    <a:pt x="205274" y="2463282"/>
                  </a:cubicBezTo>
                  <a:lnTo>
                    <a:pt x="139959" y="2453951"/>
                  </a:lnTo>
                  <a:cubicBezTo>
                    <a:pt x="75793" y="2411173"/>
                    <a:pt x="105253" y="2409537"/>
                    <a:pt x="55984" y="2425959"/>
                  </a:cubicBezTo>
                  <a:cubicBezTo>
                    <a:pt x="10732" y="2471211"/>
                    <a:pt x="28420" y="2448643"/>
                    <a:pt x="0" y="2491274"/>
                  </a:cubicBezTo>
                  <a:cubicBezTo>
                    <a:pt x="3110" y="2513045"/>
                    <a:pt x="-504" y="2536917"/>
                    <a:pt x="9331" y="2556588"/>
                  </a:cubicBezTo>
                  <a:cubicBezTo>
                    <a:pt x="13730" y="2565385"/>
                    <a:pt x="28526" y="2561520"/>
                    <a:pt x="37323" y="2565919"/>
                  </a:cubicBezTo>
                  <a:cubicBezTo>
                    <a:pt x="47353" y="2570934"/>
                    <a:pt x="55284" y="2579565"/>
                    <a:pt x="65314" y="2584580"/>
                  </a:cubicBezTo>
                  <a:cubicBezTo>
                    <a:pt x="91372" y="2597609"/>
                    <a:pt x="134547" y="2599802"/>
                    <a:pt x="158621" y="2603241"/>
                  </a:cubicBezTo>
                  <a:cubicBezTo>
                    <a:pt x="161731" y="2612572"/>
                    <a:pt x="167951" y="2621398"/>
                    <a:pt x="167951" y="2631233"/>
                  </a:cubicBezTo>
                  <a:cubicBezTo>
                    <a:pt x="167951" y="2655460"/>
                    <a:pt x="154743" y="2663103"/>
                    <a:pt x="139959" y="2677886"/>
                  </a:cubicBezTo>
                  <a:lnTo>
                    <a:pt x="111967" y="2761862"/>
                  </a:lnTo>
                  <a:cubicBezTo>
                    <a:pt x="108857" y="2771192"/>
                    <a:pt x="111967" y="2786743"/>
                    <a:pt x="102637" y="2789853"/>
                  </a:cubicBezTo>
                  <a:lnTo>
                    <a:pt x="74645" y="2799184"/>
                  </a:lnTo>
                  <a:cubicBezTo>
                    <a:pt x="65314" y="2808515"/>
                    <a:pt x="57632" y="2819857"/>
                    <a:pt x="46653" y="2827176"/>
                  </a:cubicBezTo>
                  <a:cubicBezTo>
                    <a:pt x="-26017" y="2875622"/>
                    <a:pt x="58112" y="2797053"/>
                    <a:pt x="0" y="2855168"/>
                  </a:cubicBezTo>
                  <a:cubicBezTo>
                    <a:pt x="3110" y="2870719"/>
                    <a:pt x="534" y="2888626"/>
                    <a:pt x="9331" y="2901821"/>
                  </a:cubicBezTo>
                  <a:cubicBezTo>
                    <a:pt x="14787" y="2910004"/>
                    <a:pt x="27622" y="2909534"/>
                    <a:pt x="37323" y="2911151"/>
                  </a:cubicBezTo>
                  <a:cubicBezTo>
                    <a:pt x="65104" y="2915781"/>
                    <a:pt x="93306" y="2917372"/>
                    <a:pt x="121298" y="2920482"/>
                  </a:cubicBezTo>
                  <a:cubicBezTo>
                    <a:pt x="147981" y="2929377"/>
                    <a:pt x="157316" y="2933284"/>
                    <a:pt x="186612" y="2939143"/>
                  </a:cubicBezTo>
                  <a:cubicBezTo>
                    <a:pt x="205163" y="2942853"/>
                    <a:pt x="223935" y="2945364"/>
                    <a:pt x="242596" y="2948474"/>
                  </a:cubicBezTo>
                  <a:cubicBezTo>
                    <a:pt x="235636" y="3031988"/>
                    <a:pt x="239266" y="3061095"/>
                    <a:pt x="214604" y="3135086"/>
                  </a:cubicBezTo>
                  <a:cubicBezTo>
                    <a:pt x="211494" y="3144417"/>
                    <a:pt x="213277" y="3157361"/>
                    <a:pt x="205274" y="3163078"/>
                  </a:cubicBezTo>
                  <a:cubicBezTo>
                    <a:pt x="182774" y="3179149"/>
                    <a:pt x="119227" y="3186750"/>
                    <a:pt x="93306" y="3191070"/>
                  </a:cubicBezTo>
                  <a:cubicBezTo>
                    <a:pt x="83975" y="3197290"/>
                    <a:pt x="75344" y="3204716"/>
                    <a:pt x="65314" y="3209731"/>
                  </a:cubicBezTo>
                  <a:cubicBezTo>
                    <a:pt x="56517" y="3214129"/>
                    <a:pt x="45757" y="3214002"/>
                    <a:pt x="37323" y="3219062"/>
                  </a:cubicBezTo>
                  <a:cubicBezTo>
                    <a:pt x="29780" y="3223588"/>
                    <a:pt x="24882" y="3231503"/>
                    <a:pt x="18661" y="3237723"/>
                  </a:cubicBezTo>
                  <a:cubicBezTo>
                    <a:pt x="15551" y="3247054"/>
                    <a:pt x="9331" y="3255880"/>
                    <a:pt x="9331" y="3265715"/>
                  </a:cubicBezTo>
                  <a:cubicBezTo>
                    <a:pt x="9331" y="3540427"/>
                    <a:pt x="37" y="3480511"/>
                    <a:pt x="27992" y="3620278"/>
                  </a:cubicBezTo>
                  <a:cubicBezTo>
                    <a:pt x="24882" y="3785119"/>
                    <a:pt x="24343" y="3950028"/>
                    <a:pt x="18661" y="4114800"/>
                  </a:cubicBezTo>
                  <a:cubicBezTo>
                    <a:pt x="18114" y="4130650"/>
                    <a:pt x="9331" y="4145594"/>
                    <a:pt x="9331" y="4161453"/>
                  </a:cubicBezTo>
                  <a:cubicBezTo>
                    <a:pt x="9331" y="4493156"/>
                    <a:pt x="17915" y="4275671"/>
                    <a:pt x="27992" y="4497355"/>
                  </a:cubicBezTo>
                  <a:cubicBezTo>
                    <a:pt x="29404" y="4528425"/>
                    <a:pt x="27992" y="4559560"/>
                    <a:pt x="27992" y="4590662"/>
                  </a:cubicBezTo>
                </a:path>
              </a:pathLst>
            </a:custGeom>
            <a:ln w="76200">
              <a:solidFill>
                <a:srgbClr val="D73F0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B3AC85-C996-4083-87E4-9830A4FCE724}"/>
                </a:ext>
              </a:extLst>
            </p:cNvPr>
            <p:cNvSpPr/>
            <p:nvPr/>
          </p:nvSpPr>
          <p:spPr>
            <a:xfrm>
              <a:off x="8415752" y="3993502"/>
              <a:ext cx="385443" cy="307910"/>
            </a:xfrm>
            <a:custGeom>
              <a:avLst/>
              <a:gdLst>
                <a:gd name="connsiteX0" fmla="*/ 9791 w 385443"/>
                <a:gd name="connsiteY0" fmla="*/ 205274 h 307910"/>
                <a:gd name="connsiteX1" fmla="*/ 56444 w 385443"/>
                <a:gd name="connsiteY1" fmla="*/ 223935 h 307910"/>
                <a:gd name="connsiteX2" fmla="*/ 103097 w 385443"/>
                <a:gd name="connsiteY2" fmla="*/ 261257 h 307910"/>
                <a:gd name="connsiteX3" fmla="*/ 121758 w 385443"/>
                <a:gd name="connsiteY3" fmla="*/ 289249 h 307910"/>
                <a:gd name="connsiteX4" fmla="*/ 205734 w 385443"/>
                <a:gd name="connsiteY4" fmla="*/ 307910 h 307910"/>
                <a:gd name="connsiteX5" fmla="*/ 364354 w 385443"/>
                <a:gd name="connsiteY5" fmla="*/ 74645 h 307910"/>
                <a:gd name="connsiteX6" fmla="*/ 355024 w 385443"/>
                <a:gd name="connsiteY6" fmla="*/ 46653 h 307910"/>
                <a:gd name="connsiteX7" fmla="*/ 261717 w 385443"/>
                <a:gd name="connsiteY7" fmla="*/ 18661 h 307910"/>
                <a:gd name="connsiteX8" fmla="*/ 205734 w 385443"/>
                <a:gd name="connsiteY8" fmla="*/ 0 h 307910"/>
                <a:gd name="connsiteX9" fmla="*/ 187072 w 385443"/>
                <a:gd name="connsiteY9" fmla="*/ 18661 h 307910"/>
                <a:gd name="connsiteX10" fmla="*/ 159081 w 385443"/>
                <a:gd name="connsiteY10" fmla="*/ 74645 h 307910"/>
                <a:gd name="connsiteX11" fmla="*/ 131089 w 385443"/>
                <a:gd name="connsiteY11" fmla="*/ 83976 h 307910"/>
                <a:gd name="connsiteX12" fmla="*/ 75105 w 385443"/>
                <a:gd name="connsiteY12" fmla="*/ 111967 h 307910"/>
                <a:gd name="connsiteX13" fmla="*/ 37783 w 385443"/>
                <a:gd name="connsiteY13" fmla="*/ 158620 h 307910"/>
                <a:gd name="connsiteX14" fmla="*/ 460 w 385443"/>
                <a:gd name="connsiteY14" fmla="*/ 205274 h 307910"/>
                <a:gd name="connsiteX15" fmla="*/ 9791 w 385443"/>
                <a:gd name="connsiteY15" fmla="*/ 205274 h 30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443" h="307910">
                  <a:moveTo>
                    <a:pt x="9791" y="205274"/>
                  </a:moveTo>
                  <a:cubicBezTo>
                    <a:pt x="19122" y="208384"/>
                    <a:pt x="42815" y="214200"/>
                    <a:pt x="56444" y="223935"/>
                  </a:cubicBezTo>
                  <a:cubicBezTo>
                    <a:pt x="130299" y="276689"/>
                    <a:pt x="20843" y="233841"/>
                    <a:pt x="103097" y="261257"/>
                  </a:cubicBezTo>
                  <a:cubicBezTo>
                    <a:pt x="109317" y="270588"/>
                    <a:pt x="113001" y="282244"/>
                    <a:pt x="121758" y="289249"/>
                  </a:cubicBezTo>
                  <a:cubicBezTo>
                    <a:pt x="133849" y="298922"/>
                    <a:pt x="205158" y="307814"/>
                    <a:pt x="205734" y="307910"/>
                  </a:cubicBezTo>
                  <a:cubicBezTo>
                    <a:pt x="441499" y="294813"/>
                    <a:pt x="385054" y="354099"/>
                    <a:pt x="364354" y="74645"/>
                  </a:cubicBezTo>
                  <a:cubicBezTo>
                    <a:pt x="363627" y="64837"/>
                    <a:pt x="363027" y="52370"/>
                    <a:pt x="355024" y="46653"/>
                  </a:cubicBezTo>
                  <a:cubicBezTo>
                    <a:pt x="339101" y="35279"/>
                    <a:pt x="284075" y="25369"/>
                    <a:pt x="261717" y="18661"/>
                  </a:cubicBezTo>
                  <a:cubicBezTo>
                    <a:pt x="242876" y="13009"/>
                    <a:pt x="205734" y="0"/>
                    <a:pt x="205734" y="0"/>
                  </a:cubicBezTo>
                  <a:cubicBezTo>
                    <a:pt x="199513" y="6220"/>
                    <a:pt x="191598" y="11118"/>
                    <a:pt x="187072" y="18661"/>
                  </a:cubicBezTo>
                  <a:cubicBezTo>
                    <a:pt x="171468" y="44668"/>
                    <a:pt x="186308" y="52863"/>
                    <a:pt x="159081" y="74645"/>
                  </a:cubicBezTo>
                  <a:cubicBezTo>
                    <a:pt x="151401" y="80789"/>
                    <a:pt x="139886" y="79577"/>
                    <a:pt x="131089" y="83976"/>
                  </a:cubicBezTo>
                  <a:cubicBezTo>
                    <a:pt x="58746" y="120148"/>
                    <a:pt x="145457" y="88518"/>
                    <a:pt x="75105" y="111967"/>
                  </a:cubicBezTo>
                  <a:cubicBezTo>
                    <a:pt x="30042" y="157032"/>
                    <a:pt x="84871" y="99761"/>
                    <a:pt x="37783" y="158620"/>
                  </a:cubicBezTo>
                  <a:cubicBezTo>
                    <a:pt x="14639" y="187549"/>
                    <a:pt x="19606" y="166983"/>
                    <a:pt x="460" y="205274"/>
                  </a:cubicBezTo>
                  <a:cubicBezTo>
                    <a:pt x="-931" y="208056"/>
                    <a:pt x="460" y="202164"/>
                    <a:pt x="9791" y="205274"/>
                  </a:cubicBezTo>
                  <a:close/>
                </a:path>
              </a:pathLst>
            </a:custGeom>
            <a:ln w="76200">
              <a:solidFill>
                <a:srgbClr val="D73F0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C2B287-271F-4BCA-8851-8F8ACA9E9D9F}"/>
              </a:ext>
            </a:extLst>
          </p:cNvPr>
          <p:cNvSpPr txBox="1"/>
          <p:nvPr/>
        </p:nvSpPr>
        <p:spPr>
          <a:xfrm>
            <a:off x="422567" y="6244126"/>
            <a:ext cx="11346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dirty="0">
                <a:latin typeface="Avenir Next LT Pro" panose="020B0504020202020204" pitchFamily="34" charset="0"/>
              </a:rPr>
              <a:t>Call the lines that partition the space into class-similar regions </a:t>
            </a:r>
            <a:r>
              <a:rPr lang="en-US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decision boundaries</a:t>
            </a:r>
            <a:endParaRPr lang="en-US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82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4197-44EC-48C5-A7FA-D6933D47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More on the Effect of k on Decision Boundaries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36E9F-617B-47B7-BEB1-474C7E361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E974D1-88E6-4506-98F3-B84A63A76945}"/>
              </a:ext>
            </a:extLst>
          </p:cNvPr>
          <p:cNvSpPr txBox="1"/>
          <p:nvPr/>
        </p:nvSpPr>
        <p:spPr>
          <a:xfrm>
            <a:off x="492339" y="889449"/>
            <a:ext cx="45784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If your dataset has noise or many examples, these decision boundaries can become nasty!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EF7B8-3920-402A-983C-3B8197C92586}"/>
              </a:ext>
            </a:extLst>
          </p:cNvPr>
          <p:cNvSpPr txBox="1"/>
          <p:nvPr/>
        </p:nvSpPr>
        <p:spPr>
          <a:xfrm>
            <a:off x="492339" y="2721113"/>
            <a:ext cx="4578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latin typeface="Avenir Next LT Pro" panose="020B0504020202020204" pitchFamily="34" charset="0"/>
              </a:rPr>
              <a:t>Noisy training examples might lead to poor generalization to new data.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45B753-C4FD-4AC0-91E8-8BD45F15A29F}"/>
              </a:ext>
            </a:extLst>
          </p:cNvPr>
          <p:cNvSpPr txBox="1"/>
          <p:nvPr/>
        </p:nvSpPr>
        <p:spPr>
          <a:xfrm>
            <a:off x="492339" y="4667893"/>
            <a:ext cx="45784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latin typeface="Avenir Next LT Pro" panose="020B0504020202020204" pitchFamily="34" charset="0"/>
              </a:rPr>
              <a:t>We can try to combat this by increasing the number of neighbors we examine.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1BDAE-562A-47EE-A5AA-4443A9B35C15}"/>
              </a:ext>
            </a:extLst>
          </p:cNvPr>
          <p:cNvSpPr txBox="1"/>
          <p:nvPr/>
        </p:nvSpPr>
        <p:spPr>
          <a:xfrm>
            <a:off x="6449904" y="280996"/>
            <a:ext cx="4578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k=1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6BDAC10B-8397-489D-8099-F37BFB11E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568" y="639600"/>
            <a:ext cx="6701112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4197-44EC-48C5-A7FA-D6933D47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More on the Effect of k on Decision Boundaries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36E9F-617B-47B7-BEB1-474C7E361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E974D1-88E6-4506-98F3-B84A63A76945}"/>
              </a:ext>
            </a:extLst>
          </p:cNvPr>
          <p:cNvSpPr txBox="1"/>
          <p:nvPr/>
        </p:nvSpPr>
        <p:spPr>
          <a:xfrm>
            <a:off x="492339" y="889449"/>
            <a:ext cx="45784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If your dataset has noise or many examples, these decision boundaries can become nasty!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EF7B8-3920-402A-983C-3B8197C92586}"/>
              </a:ext>
            </a:extLst>
          </p:cNvPr>
          <p:cNvSpPr txBox="1"/>
          <p:nvPr/>
        </p:nvSpPr>
        <p:spPr>
          <a:xfrm>
            <a:off x="492339" y="2721113"/>
            <a:ext cx="4578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latin typeface="Avenir Next LT Pro" panose="020B0504020202020204" pitchFamily="34" charset="0"/>
              </a:rPr>
              <a:t>Noisy training examples might lead to poor generalization to new data.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45B753-C4FD-4AC0-91E8-8BD45F15A29F}"/>
              </a:ext>
            </a:extLst>
          </p:cNvPr>
          <p:cNvSpPr txBox="1"/>
          <p:nvPr/>
        </p:nvSpPr>
        <p:spPr>
          <a:xfrm>
            <a:off x="492339" y="4667893"/>
            <a:ext cx="45784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latin typeface="Avenir Next LT Pro" panose="020B0504020202020204" pitchFamily="34" charset="0"/>
              </a:rPr>
              <a:t>We can try to combat this by increasing the number of neighbors we examine.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8136BE-2F0E-44DF-8C0C-D53ADA7A84C2}"/>
              </a:ext>
            </a:extLst>
          </p:cNvPr>
          <p:cNvSpPr txBox="1"/>
          <p:nvPr/>
        </p:nvSpPr>
        <p:spPr>
          <a:xfrm>
            <a:off x="6449904" y="280996"/>
            <a:ext cx="4578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k=20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50581006-0018-4CC6-9ADF-1DA5E212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568" y="639600"/>
            <a:ext cx="6701112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27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9C40EC-F30B-4130-A337-4559C4AF2F7A}"/>
                  </a:ext>
                </a:extLst>
              </p:cNvPr>
              <p:cNvSpPr txBox="1"/>
              <p:nvPr/>
            </p:nvSpPr>
            <p:spPr>
              <a:xfrm>
                <a:off x="1719200" y="3517823"/>
                <a:ext cx="7788693" cy="616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k-nearest neighbor: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9C40EC-F30B-4130-A337-4559C4AF2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00" y="3517823"/>
                <a:ext cx="7788693" cy="616772"/>
              </a:xfrm>
              <a:prstGeom prst="rect">
                <a:avLst/>
              </a:prstGeom>
              <a:blipFill>
                <a:blip r:embed="rId2"/>
                <a:stretch>
                  <a:fillRect l="-1174" t="-6931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85A5B2-041B-4D8D-A70E-E9CF4C743742}"/>
                  </a:ext>
                </a:extLst>
              </p:cNvPr>
              <p:cNvSpPr txBox="1"/>
              <p:nvPr/>
            </p:nvSpPr>
            <p:spPr>
              <a:xfrm>
                <a:off x="2973925" y="4329893"/>
                <a:ext cx="7788693" cy="1046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85A5B2-041B-4D8D-A70E-E9CF4C743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925" y="4329893"/>
                <a:ext cx="7788693" cy="1046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69E38C-8E46-4A88-8356-D587E2B82B2F}"/>
                  </a:ext>
                </a:extLst>
              </p:cNvPr>
              <p:cNvSpPr txBox="1"/>
              <p:nvPr/>
            </p:nvSpPr>
            <p:spPr>
              <a:xfrm>
                <a:off x="465408" y="754129"/>
                <a:ext cx="10910455" cy="729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/>
                <a:r>
                  <a:rPr lang="en-US" sz="2000" b="1" dirty="0">
                    <a:latin typeface="Avenir Next LT Pro" panose="020B0504020202020204" pitchFamily="34" charset="0"/>
                  </a:rPr>
                  <a:t>Classification Rule: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Given a dataset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be the prediction of a k-nearest neighbor classifier on a point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such that: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69E38C-8E46-4A88-8356-D587E2B82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8" y="754129"/>
                <a:ext cx="10910455" cy="729367"/>
              </a:xfrm>
              <a:prstGeom prst="rect">
                <a:avLst/>
              </a:prstGeom>
              <a:blipFill>
                <a:blip r:embed="rId4"/>
                <a:stretch>
                  <a:fillRect l="-559" t="-4202" b="-1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5F06B4-5CCF-42A1-9189-7590FF90861B}"/>
                  </a:ext>
                </a:extLst>
              </p:cNvPr>
              <p:cNvSpPr txBox="1"/>
              <p:nvPr/>
            </p:nvSpPr>
            <p:spPr>
              <a:xfrm>
                <a:off x="1719200" y="2243053"/>
                <a:ext cx="6141026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venir Next LT Pro" panose="020B0504020202020204" pitchFamily="34" charset="0"/>
                  </a:rPr>
                  <a:t>1-nearest neighbor: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b>
                    </m:sSub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5F06B4-5CCF-42A1-9189-7590FF908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00" y="2243053"/>
                <a:ext cx="6141026" cy="493405"/>
              </a:xfrm>
              <a:prstGeom prst="rect">
                <a:avLst/>
              </a:prstGeom>
              <a:blipFill>
                <a:blip r:embed="rId5"/>
                <a:stretch>
                  <a:fillRect l="-1490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 descr="Arrow: Slight curve with solid fill">
            <a:extLst>
              <a:ext uri="{FF2B5EF4-FFF2-40B4-BE49-F238E27FC236}">
                <a16:creationId xmlns:a16="http://schemas.microsoft.com/office/drawing/2014/main" id="{4B45891A-70D1-424B-A898-F8EAB7B37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113020">
            <a:off x="7951411" y="3029098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1E1A-6C65-4BD5-A27F-90F271820820}"/>
              </a:ext>
            </a:extLst>
          </p:cNvPr>
          <p:cNvSpPr txBox="1"/>
          <p:nvPr/>
        </p:nvSpPr>
        <p:spPr>
          <a:xfrm>
            <a:off x="8779008" y="3036893"/>
            <a:ext cx="3007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Predict whichever label most neighbors have</a:t>
            </a:r>
          </a:p>
        </p:txBody>
      </p:sp>
      <p:pic>
        <p:nvPicPr>
          <p:cNvPr id="21" name="Graphic 20" descr="Arrow: Slight curve with solid fill">
            <a:extLst>
              <a:ext uri="{FF2B5EF4-FFF2-40B4-BE49-F238E27FC236}">
                <a16:creationId xmlns:a16="http://schemas.microsoft.com/office/drawing/2014/main" id="{94461313-C215-41D6-9888-B6FC6CDA8E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486980" flipV="1">
            <a:off x="7832049" y="4811467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E04DF3-7117-46FF-825A-AB6F492E84D5}"/>
              </a:ext>
            </a:extLst>
          </p:cNvPr>
          <p:cNvSpPr txBox="1"/>
          <p:nvPr/>
        </p:nvSpPr>
        <p:spPr>
          <a:xfrm>
            <a:off x="8513162" y="4970590"/>
            <a:ext cx="3007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Tally votes for each label from each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1D71A2-0BDC-4C32-8184-4A13BC31AA51}"/>
                  </a:ext>
                </a:extLst>
              </p:cNvPr>
              <p:cNvSpPr txBox="1"/>
              <p:nvPr/>
            </p:nvSpPr>
            <p:spPr>
              <a:xfrm>
                <a:off x="640773" y="6223552"/>
                <a:ext cx="109104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:r>
                  <a:rPr lang="en-US" sz="2000" dirty="0">
                    <a:ea typeface="Cambria Math" panose="02040503050406030204" pitchFamily="18" charset="0"/>
                  </a:rPr>
                  <a:t>Note: The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indicator function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𝑐𝑜𝑛𝑑𝑖𝑡𝑖𝑜𝑛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is 1 if </a:t>
                </a:r>
                <a:r>
                  <a:rPr lang="en-US" sz="2000" i="1" dirty="0">
                    <a:latin typeface="Avenir Next LT Pro" panose="020B0504020202020204" pitchFamily="34" charset="0"/>
                  </a:rPr>
                  <a:t>condition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is true, and 0 otherwise.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1D71A2-0BDC-4C32-8184-4A13BC31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3" y="6223552"/>
                <a:ext cx="10910455" cy="400110"/>
              </a:xfrm>
              <a:prstGeom prst="rect">
                <a:avLst/>
              </a:prstGeom>
              <a:blipFill>
                <a:blip r:embed="rId8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quals 3">
            <a:extLst>
              <a:ext uri="{FF2B5EF4-FFF2-40B4-BE49-F238E27FC236}">
                <a16:creationId xmlns:a16="http://schemas.microsoft.com/office/drawing/2014/main" id="{1A7DD4C2-4754-48DB-9FAA-47FA99F229AB}"/>
              </a:ext>
            </a:extLst>
          </p:cNvPr>
          <p:cNvSpPr/>
          <p:nvPr/>
        </p:nvSpPr>
        <p:spPr>
          <a:xfrm>
            <a:off x="2830975" y="2836652"/>
            <a:ext cx="659363" cy="659363"/>
          </a:xfrm>
          <a:prstGeom prst="mathEqual">
            <a:avLst/>
          </a:prstGeom>
          <a:solidFill>
            <a:srgbClr val="D73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FFE7-0F4E-4DFA-A239-2D452D00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Iris Species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E61A3D-1DFE-47AF-AAB6-C16C0B4A5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D542E3-C8AE-4660-84FB-1D4A7B52B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2" y="1591265"/>
            <a:ext cx="7961937" cy="47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C51BB-9701-4BA7-A8D9-CCA054FB5A33}"/>
              </a:ext>
            </a:extLst>
          </p:cNvPr>
          <p:cNvSpPr txBox="1"/>
          <p:nvPr/>
        </p:nvSpPr>
        <p:spPr>
          <a:xfrm>
            <a:off x="2501179" y="1153155"/>
            <a:ext cx="7420119" cy="438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Avenir Next LT Pro" panose="020B0504020202020204" pitchFamily="34" charset="0"/>
              </a:rPr>
              <a:t>setosa</a:t>
            </a:r>
            <a:r>
              <a:rPr lang="en-US" sz="2400" dirty="0">
                <a:latin typeface="Avenir Next LT Pro" panose="020B0504020202020204" pitchFamily="34" charset="0"/>
              </a:rPr>
              <a:t>, </a:t>
            </a:r>
            <a:r>
              <a:rPr lang="en-US" sz="2400" dirty="0">
                <a:solidFill>
                  <a:srgbClr val="1D8E1D"/>
                </a:solidFill>
                <a:latin typeface="Avenir Next LT Pro" panose="020B0504020202020204" pitchFamily="34" charset="0"/>
              </a:rPr>
              <a:t>versicolor</a:t>
            </a:r>
            <a:r>
              <a:rPr lang="en-US" sz="2400" dirty="0">
                <a:latin typeface="Avenir Next LT Pro" panose="020B0504020202020204" pitchFamily="34" charset="0"/>
              </a:rPr>
              <a:t>, and </a:t>
            </a:r>
            <a:r>
              <a:rPr lang="en-US" sz="2400" dirty="0">
                <a:solidFill>
                  <a:srgbClr val="0070C0"/>
                </a:solidFill>
                <a:latin typeface="Avenir Next LT Pro" panose="020B0504020202020204" pitchFamily="34" charset="0"/>
              </a:rPr>
              <a:t>virginica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4A068-5A86-432D-9473-01AC73176124}"/>
              </a:ext>
            </a:extLst>
          </p:cNvPr>
          <p:cNvSpPr txBox="1"/>
          <p:nvPr/>
        </p:nvSpPr>
        <p:spPr>
          <a:xfrm>
            <a:off x="804065" y="605851"/>
            <a:ext cx="10583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Decisions made from a 5-nearest neighbor algorithm</a:t>
            </a:r>
          </a:p>
        </p:txBody>
      </p:sp>
    </p:spTree>
    <p:extLst>
      <p:ext uri="{BB962C8B-B14F-4D97-AF65-F5344CB8AC3E}">
        <p14:creationId xmlns:p14="http://schemas.microsoft.com/office/powerpoint/2010/main" val="22809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139C3-28C0-45A4-8561-4C2A36F1E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2E00-A4AC-419B-97F7-9BBDEB908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many training examples will be incorrectly </a:t>
            </a:r>
            <a:br>
              <a:rPr lang="en-US" dirty="0"/>
            </a:br>
            <a:r>
              <a:rPr lang="en-US" dirty="0"/>
              <a:t>classified by a 1-nearest neighbor classifier?</a:t>
            </a:r>
            <a:br>
              <a:rPr lang="en-US" dirty="0"/>
            </a:br>
            <a:r>
              <a:rPr lang="en-US" sz="1600" dirty="0"/>
              <a:t>(You can assume no duplicate points)</a:t>
            </a: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C831E-9B66-4B30-B306-CCDE788B1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Unknowable – will depend on the dataset.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24240-C63F-49E7-A56C-A9AD8B435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33% (or random chance) in a 3-way problem.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A7F4BA-36B6-48C4-BBB5-9D9219038B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There will be zero errors on the training set.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2592-83BB-4624-BF3A-1CA9E2D1A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 idea.</a:t>
            </a:r>
          </a:p>
        </p:txBody>
      </p:sp>
    </p:spTree>
    <p:extLst>
      <p:ext uri="{BB962C8B-B14F-4D97-AF65-F5344CB8AC3E}">
        <p14:creationId xmlns:p14="http://schemas.microsoft.com/office/powerpoint/2010/main" val="763494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139C3-28C0-45A4-8561-4C2A36F1E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2E00-A4AC-419B-97F7-9BBDEB908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b="1" dirty="0"/>
              <a:t>k</a:t>
            </a:r>
            <a:r>
              <a:rPr lang="en-US" dirty="0"/>
              <a:t> is set to </a:t>
            </a:r>
            <a:r>
              <a:rPr lang="en-US" b="1" dirty="0"/>
              <a:t>n</a:t>
            </a:r>
            <a:r>
              <a:rPr lang="en-US" dirty="0"/>
              <a:t> (the number of training examples), </a:t>
            </a:r>
            <a:br>
              <a:rPr lang="en-US" dirty="0"/>
            </a:br>
            <a:r>
              <a:rPr lang="en-US" dirty="0"/>
              <a:t>what will the model output for test points?</a:t>
            </a:r>
          </a:p>
          <a:p>
            <a:r>
              <a:rPr lang="en-US" sz="1800" dirty="0"/>
              <a:t>(Assume we count votes as before)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C831E-9B66-4B30-B306-CCDE788B1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majority class in the test 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24240-C63F-49E7-A56C-A9AD8B435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Whatever class is nearby the test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A7F4BA-36B6-48C4-BBB5-9D9219038B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majority class in the training 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2592-83BB-4624-BF3A-1CA9E2D1A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 idea.</a:t>
            </a:r>
          </a:p>
        </p:txBody>
      </p:sp>
    </p:spTree>
    <p:extLst>
      <p:ext uri="{BB962C8B-B14F-4D97-AF65-F5344CB8AC3E}">
        <p14:creationId xmlns:p14="http://schemas.microsoft.com/office/powerpoint/2010/main" val="514799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369B-4EC0-492D-9DB1-B1AC1A48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Extreme k-values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C71DA8-483A-478F-B400-226087ACE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27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C24107F-80A4-4F43-B94C-357FDC83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12" y="825275"/>
            <a:ext cx="4754880" cy="434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9582F-93B7-4A4A-9D4F-E65838AF4B34}"/>
              </a:ext>
            </a:extLst>
          </p:cNvPr>
          <p:cNvSpPr txBox="1"/>
          <p:nvPr/>
        </p:nvSpPr>
        <p:spPr>
          <a:xfrm>
            <a:off x="653201" y="427169"/>
            <a:ext cx="4430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k=1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ACD0F-98BD-49FF-AA9D-709CE202F47C}"/>
              </a:ext>
            </a:extLst>
          </p:cNvPr>
          <p:cNvSpPr txBox="1"/>
          <p:nvPr/>
        </p:nvSpPr>
        <p:spPr>
          <a:xfrm>
            <a:off x="579038" y="5331434"/>
            <a:ext cx="4754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latin typeface="Avenir Next LT Pro" panose="020B0504020202020204" pitchFamily="34" charset="0"/>
              </a:rPr>
              <a:t>At k=1, training error is zero because each point is its own nearest neighbor!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6BDB66-7CF3-4C4E-AD47-51A8CB06FFA6}"/>
              </a:ext>
            </a:extLst>
          </p:cNvPr>
          <p:cNvCxnSpPr/>
          <p:nvPr/>
        </p:nvCxnSpPr>
        <p:spPr>
          <a:xfrm>
            <a:off x="6058263" y="445460"/>
            <a:ext cx="0" cy="5566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40" name="Picture 4">
            <a:extLst>
              <a:ext uri="{FF2B5EF4-FFF2-40B4-BE49-F238E27FC236}">
                <a16:creationId xmlns:a16="http://schemas.microsoft.com/office/drawing/2014/main" id="{22D1AA12-1179-4BB4-90E0-F9EC71809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64" y="825276"/>
            <a:ext cx="4754880" cy="43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3F1B4A-E594-4360-8CA0-59057209559E}"/>
              </a:ext>
            </a:extLst>
          </p:cNvPr>
          <p:cNvSpPr txBox="1"/>
          <p:nvPr/>
        </p:nvSpPr>
        <p:spPr>
          <a:xfrm>
            <a:off x="7005053" y="427169"/>
            <a:ext cx="4430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k=n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850C0-E2B1-47E1-87AD-08F107B55371}"/>
              </a:ext>
            </a:extLst>
          </p:cNvPr>
          <p:cNvSpPr txBox="1"/>
          <p:nvPr/>
        </p:nvSpPr>
        <p:spPr>
          <a:xfrm>
            <a:off x="6308862" y="5331434"/>
            <a:ext cx="5822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latin typeface="Avenir Next LT Pro" panose="020B0504020202020204" pitchFamily="34" charset="0"/>
              </a:rPr>
              <a:t>At k=n, every point is a neighbor so the majority class in the dataset is predicted everywhere.</a:t>
            </a:r>
          </a:p>
        </p:txBody>
      </p:sp>
    </p:spTree>
    <p:extLst>
      <p:ext uri="{BB962C8B-B14F-4D97-AF65-F5344CB8AC3E}">
        <p14:creationId xmlns:p14="http://schemas.microsoft.com/office/powerpoint/2010/main" val="4120611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28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6E121A-E644-4ACA-B9C2-09C7D98E2C55}"/>
              </a:ext>
            </a:extLst>
          </p:cNvPr>
          <p:cNvSpPr txBox="1"/>
          <p:nvPr/>
        </p:nvSpPr>
        <p:spPr>
          <a:xfrm>
            <a:off x="465409" y="53481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Four things define a k-nearest neighbor algorithm: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23BD4-C9F3-43CE-B8F2-EC2094A86597}"/>
              </a:ext>
            </a:extLst>
          </p:cNvPr>
          <p:cNvSpPr txBox="1"/>
          <p:nvPr/>
        </p:nvSpPr>
        <p:spPr>
          <a:xfrm>
            <a:off x="465409" y="1370704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1) A distance metric </a:t>
            </a:r>
            <a:r>
              <a:rPr lang="en-US" sz="2000" dirty="0">
                <a:latin typeface="Avenir Next LT Pro" panose="020B0504020202020204" pitchFamily="34" charset="0"/>
              </a:rPr>
              <a:t>(How do we tell which points are “close”?)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21A4F-CAC7-468D-AB89-578436F935F4}"/>
              </a:ext>
            </a:extLst>
          </p:cNvPr>
          <p:cNvSpPr txBox="1"/>
          <p:nvPr/>
        </p:nvSpPr>
        <p:spPr>
          <a:xfrm>
            <a:off x="465409" y="2578641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2) k </a:t>
            </a:r>
            <a:r>
              <a:rPr lang="en-US" sz="2000" dirty="0">
                <a:latin typeface="Avenir Next LT Pro" panose="020B0504020202020204" pitchFamily="34" charset="0"/>
              </a:rPr>
              <a:t>(How many neighboring points do we look at?)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57426-FBEA-4326-A50D-95E6FEE62AB2}"/>
              </a:ext>
            </a:extLst>
          </p:cNvPr>
          <p:cNvSpPr txBox="1"/>
          <p:nvPr/>
        </p:nvSpPr>
        <p:spPr>
          <a:xfrm>
            <a:off x="465409" y="3786578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3) Output Function </a:t>
            </a:r>
            <a:r>
              <a:rPr lang="en-US" sz="2000" dirty="0">
                <a:latin typeface="Avenir Next LT Pro" panose="020B0504020202020204" pitchFamily="34" charset="0"/>
              </a:rPr>
              <a:t>(Given a set of neighbors, how do we compute the output?)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54467-D467-4093-A3BD-9EC17F2A0013}"/>
              </a:ext>
            </a:extLst>
          </p:cNvPr>
          <p:cNvSpPr txBox="1"/>
          <p:nvPr/>
        </p:nvSpPr>
        <p:spPr>
          <a:xfrm>
            <a:off x="465409" y="4994515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4) Weighting Function </a:t>
            </a:r>
            <a:r>
              <a:rPr lang="en-US" sz="2000" dirty="0">
                <a:latin typeface="Avenir Next LT Pro" panose="020B0504020202020204" pitchFamily="34" charset="0"/>
              </a:rPr>
              <a:t>(Do all k neighbors contribute equally?)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42D4CE-10FB-4471-B320-94F13232B4A8}"/>
              </a:ext>
            </a:extLst>
          </p:cNvPr>
          <p:cNvSpPr txBox="1"/>
          <p:nvPr/>
        </p:nvSpPr>
        <p:spPr>
          <a:xfrm>
            <a:off x="1060565" y="1945117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Euclidean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50687-F79A-4C1A-8C28-66374B00E949}"/>
              </a:ext>
            </a:extLst>
          </p:cNvPr>
          <p:cNvSpPr txBox="1"/>
          <p:nvPr/>
        </p:nvSpPr>
        <p:spPr>
          <a:xfrm>
            <a:off x="1060565" y="3155366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24B0B-3B1C-4A70-BB84-1A309D5A62C8}"/>
              </a:ext>
            </a:extLst>
          </p:cNvPr>
          <p:cNvSpPr txBox="1"/>
          <p:nvPr/>
        </p:nvSpPr>
        <p:spPr>
          <a:xfrm>
            <a:off x="1060565" y="4349409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Majority vote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0FD93-0377-45AA-85E3-C0BA751038FA}"/>
              </a:ext>
            </a:extLst>
          </p:cNvPr>
          <p:cNvSpPr txBox="1"/>
          <p:nvPr/>
        </p:nvSpPr>
        <p:spPr>
          <a:xfrm>
            <a:off x="1060565" y="5652925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3639916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Distance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DAA898-7F1A-4CFD-B07C-E33B1496834D}"/>
                  </a:ext>
                </a:extLst>
              </p:cNvPr>
              <p:cNvSpPr txBox="1"/>
              <p:nvPr/>
            </p:nvSpPr>
            <p:spPr>
              <a:xfrm>
                <a:off x="759229" y="1560653"/>
                <a:ext cx="10910455" cy="718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Euclidean / L2 / Straight-line Distance    		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DAA898-7F1A-4CFD-B07C-E33B14968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9" y="1560653"/>
                <a:ext cx="10910455" cy="718658"/>
              </a:xfrm>
              <a:prstGeom prst="rect">
                <a:avLst/>
              </a:prstGeom>
              <a:blipFill>
                <a:blip r:embed="rId2"/>
                <a:stretch>
                  <a:fillRect l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F9ECBD-C200-4F97-BBAB-C44579A306DC}"/>
                  </a:ext>
                </a:extLst>
              </p:cNvPr>
              <p:cNvSpPr txBox="1"/>
              <p:nvPr/>
            </p:nvSpPr>
            <p:spPr>
              <a:xfrm>
                <a:off x="759229" y="2717480"/>
                <a:ext cx="10910455" cy="424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Manhattan / L1 / City-block Distance    		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F9ECBD-C200-4F97-BBAB-C44579A30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9" y="2717480"/>
                <a:ext cx="10910455" cy="424860"/>
              </a:xfrm>
              <a:prstGeom prst="rect">
                <a:avLst/>
              </a:prstGeom>
              <a:blipFill>
                <a:blip r:embed="rId3"/>
                <a:stretch>
                  <a:fillRect l="-615" t="-111594" b="-175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8D23-04FA-42F2-9C99-D8C932B11519}"/>
                  </a:ext>
                </a:extLst>
              </p:cNvPr>
              <p:cNvSpPr txBox="1"/>
              <p:nvPr/>
            </p:nvSpPr>
            <p:spPr>
              <a:xfrm>
                <a:off x="759228" y="3715661"/>
                <a:ext cx="109104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Chebyshev / L-infinity / Maximum Distance    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8D23-04FA-42F2-9C99-D8C932B11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8" y="3715661"/>
                <a:ext cx="10910455" cy="400110"/>
              </a:xfrm>
              <a:prstGeom prst="rect">
                <a:avLst/>
              </a:prstGeom>
              <a:blipFill>
                <a:blip r:embed="rId4"/>
                <a:stretch>
                  <a:fillRect l="-615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1D844-963A-4FFD-A356-001719F853BE}"/>
                  </a:ext>
                </a:extLst>
              </p:cNvPr>
              <p:cNvSpPr txBox="1"/>
              <p:nvPr/>
            </p:nvSpPr>
            <p:spPr>
              <a:xfrm>
                <a:off x="759227" y="5083947"/>
                <a:ext cx="10910455" cy="818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Minkowski Distance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i="1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1D844-963A-4FFD-A356-001719F85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7" y="5083947"/>
                <a:ext cx="10910455" cy="818237"/>
              </a:xfrm>
              <a:prstGeom prst="rect">
                <a:avLst/>
              </a:prstGeom>
              <a:blipFill>
                <a:blip r:embed="rId5"/>
                <a:stretch>
                  <a:fillRect l="-894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C5ED74-2D2E-4E4B-9B4D-F9E82739AAC1}"/>
              </a:ext>
            </a:extLst>
          </p:cNvPr>
          <p:cNvCxnSpPr>
            <a:cxnSpLocks/>
          </p:cNvCxnSpPr>
          <p:nvPr/>
        </p:nvCxnSpPr>
        <p:spPr>
          <a:xfrm>
            <a:off x="484332" y="4689092"/>
            <a:ext cx="11223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mug Pika Face | Smug Anime Face | Know Your Meme">
            <a:extLst>
              <a:ext uri="{FF2B5EF4-FFF2-40B4-BE49-F238E27FC236}">
                <a16:creationId xmlns:a16="http://schemas.microsoft.com/office/drawing/2014/main" id="{8372347A-1955-49B2-848F-8D9CDF60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3" b="99742" l="1167" r="98333">
                        <a14:foregroundMark x1="4667" y1="35567" x2="54167" y2="55799"/>
                        <a14:foregroundMark x1="54167" y1="55799" x2="54000" y2="63144"/>
                        <a14:foregroundMark x1="54000" y1="63144" x2="26500" y2="92912"/>
                        <a14:foregroundMark x1="26500" y1="92912" x2="35500" y2="98711"/>
                        <a14:foregroundMark x1="35500" y1="98711" x2="58667" y2="99742"/>
                        <a14:foregroundMark x1="58667" y1="99742" x2="76500" y2="99613"/>
                        <a14:foregroundMark x1="76500" y1="99613" x2="86500" y2="94588"/>
                        <a14:foregroundMark x1="86500" y1="94588" x2="81167" y2="61211"/>
                        <a14:foregroundMark x1="81167" y1="61211" x2="98333" y2="16495"/>
                        <a14:foregroundMark x1="47667" y1="64046" x2="28000" y2="80928"/>
                        <a14:foregroundMark x1="22667" y1="97423" x2="64833" y2="93686"/>
                        <a14:foregroundMark x1="90167" y1="60052" x2="91667" y2="66881"/>
                        <a14:foregroundMark x1="61000" y1="58376" x2="53167" y2="64175"/>
                        <a14:foregroundMark x1="53167" y1="64175" x2="49333" y2="70747"/>
                        <a14:foregroundMark x1="60000" y1="62758" x2="61500" y2="72036"/>
                        <a14:foregroundMark x1="98167" y1="65593" x2="98167" y2="65593"/>
                        <a14:foregroundMark x1="3333" y1="33892" x2="1167" y2="33892"/>
                        <a14:foregroundMark x1="75333" y1="56057" x2="56000" y2="97423"/>
                        <a14:foregroundMark x1="56000" y1="97423" x2="56000" y2="97423"/>
                        <a14:foregroundMark x1="77000" y1="79768" x2="65500" y2="83763"/>
                        <a14:foregroundMark x1="65500" y1="83763" x2="50667" y2="84021"/>
                        <a14:foregroundMark x1="65833" y1="76289" x2="88833" y2="72036"/>
                        <a14:foregroundMark x1="55333" y1="75387" x2="35167" y2="81314"/>
                        <a14:foregroundMark x1="80500" y1="74871" x2="73500" y2="90206"/>
                        <a14:foregroundMark x1="42167" y1="89691" x2="45000" y2="93299"/>
                        <a14:foregroundMark x1="72833" y1="68557" x2="73667" y2="71907"/>
                        <a14:foregroundMark x1="59833" y1="44588" x2="72000" y2="51804"/>
                        <a14:foregroundMark x1="87333" y1="73840" x2="85500" y2="82990"/>
                        <a14:foregroundMark x1="90667" y1="80412" x2="93667" y2="75387"/>
                        <a14:foregroundMark x1="94333" y1="75515" x2="94833" y2="69845"/>
                        <a14:foregroundMark x1="75333" y1="50773" x2="62167" y2="55412"/>
                        <a14:foregroundMark x1="62167" y1="55412" x2="59500" y2="57216"/>
                        <a14:foregroundMark x1="56500" y1="69201" x2="40833" y2="86340"/>
                        <a14:foregroundMark x1="40833" y1="86340" x2="40833" y2="86469"/>
                        <a14:foregroundMark x1="5000" y1="61340" x2="8333" y2="67010"/>
                        <a14:foregroundMark x1="3833" y1="97423" x2="2167" y2="99871"/>
                        <a14:foregroundMark x1="75167" y1="70619" x2="74667" y2="61727"/>
                        <a14:foregroundMark x1="97500" y1="62629" x2="97500" y2="62629"/>
                        <a14:foregroundMark x1="98333" y1="63531" x2="98333" y2="63531"/>
                        <a14:foregroundMark x1="94000" y1="69072" x2="94000" y2="69072"/>
                        <a14:foregroundMark x1="97667" y1="66624" x2="97667" y2="66624"/>
                        <a14:backgroundMark x1="6333" y1="47809" x2="15833" y2="53479"/>
                        <a14:backgroundMark x1="15833" y1="53479" x2="21667" y2="60052"/>
                        <a14:backgroundMark x1="21667" y1="60052" x2="22667" y2="67268"/>
                        <a14:backgroundMark x1="22667" y1="67268" x2="16333" y2="82345"/>
                        <a14:backgroundMark x1="16333" y1="82345" x2="16167" y2="83892"/>
                        <a14:backgroundMark x1="4000" y1="10309" x2="37000" y2="10180"/>
                        <a14:backgroundMark x1="37000" y1="10180" x2="54167" y2="10180"/>
                        <a14:backgroundMark x1="54167" y1="10180" x2="79167" y2="8892"/>
                        <a14:backgroundMark x1="20000" y1="27835" x2="57833" y2="32345"/>
                        <a14:backgroundMark x1="57833" y1="32345" x2="64833" y2="32216"/>
                        <a14:backgroundMark x1="74667" y1="24871" x2="56167" y2="36469"/>
                        <a14:backgroundMark x1="56167" y1="36469" x2="56000" y2="36469"/>
                        <a14:backgroundMark x1="44667" y1="38273" x2="72833" y2="36856"/>
                        <a14:backgroundMark x1="72833" y1="36856" x2="83333" y2="17268"/>
                        <a14:backgroundMark x1="96500" y1="48840" x2="98333" y2="57603"/>
                        <a14:backgroundMark x1="96500" y1="60180" x2="96500" y2="60180"/>
                        <a14:backgroundMark x1="97667" y1="83505" x2="98833" y2="80155"/>
                        <a14:backgroundMark x1="13167" y1="98325" x2="14500" y2="95747"/>
                        <a14:backgroundMark x1="1333" y1="92784" x2="1833" y2="92010"/>
                        <a14:backgroundMark x1="3000" y1="46907" x2="10667" y2="55412"/>
                        <a14:backgroundMark x1="12167" y1="27062" x2="25500" y2="32732"/>
                        <a14:backgroundMark x1="96667" y1="43686" x2="98167" y2="39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64" y="6184904"/>
            <a:ext cx="513296" cy="6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55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ABA6C-41B9-4915-9FE5-BB27EAB71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Distance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DAA898-7F1A-4CFD-B07C-E33B1496834D}"/>
                  </a:ext>
                </a:extLst>
              </p:cNvPr>
              <p:cNvSpPr txBox="1"/>
              <p:nvPr/>
            </p:nvSpPr>
            <p:spPr>
              <a:xfrm>
                <a:off x="759229" y="1560653"/>
                <a:ext cx="10910455" cy="718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Euclidean / L2 / Straight-line Distance    		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DAA898-7F1A-4CFD-B07C-E33B14968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9" y="1560653"/>
                <a:ext cx="10910455" cy="718658"/>
              </a:xfrm>
              <a:prstGeom prst="rect">
                <a:avLst/>
              </a:prstGeom>
              <a:blipFill>
                <a:blip r:embed="rId2"/>
                <a:stretch>
                  <a:fillRect l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F9ECBD-C200-4F97-BBAB-C44579A306DC}"/>
                  </a:ext>
                </a:extLst>
              </p:cNvPr>
              <p:cNvSpPr txBox="1"/>
              <p:nvPr/>
            </p:nvSpPr>
            <p:spPr>
              <a:xfrm>
                <a:off x="759229" y="2717480"/>
                <a:ext cx="10910455" cy="424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Manhattan / L1 / City-block Distance    		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F9ECBD-C200-4F97-BBAB-C44579A30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9" y="2717480"/>
                <a:ext cx="10910455" cy="424860"/>
              </a:xfrm>
              <a:prstGeom prst="rect">
                <a:avLst/>
              </a:prstGeom>
              <a:blipFill>
                <a:blip r:embed="rId3"/>
                <a:stretch>
                  <a:fillRect l="-615" t="-111594" b="-175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8D23-04FA-42F2-9C99-D8C932B11519}"/>
                  </a:ext>
                </a:extLst>
              </p:cNvPr>
              <p:cNvSpPr txBox="1"/>
              <p:nvPr/>
            </p:nvSpPr>
            <p:spPr>
              <a:xfrm>
                <a:off x="759228" y="3715661"/>
                <a:ext cx="109104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Chebyshev / L-infinity / Maximum Distance    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8D23-04FA-42F2-9C99-D8C932B11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8" y="3715661"/>
                <a:ext cx="10910455" cy="400110"/>
              </a:xfrm>
              <a:prstGeom prst="rect">
                <a:avLst/>
              </a:prstGeom>
              <a:blipFill>
                <a:blip r:embed="rId4"/>
                <a:stretch>
                  <a:fillRect l="-615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1D844-963A-4FFD-A356-001719F853BE}"/>
                  </a:ext>
                </a:extLst>
              </p:cNvPr>
              <p:cNvSpPr txBox="1"/>
              <p:nvPr/>
            </p:nvSpPr>
            <p:spPr>
              <a:xfrm>
                <a:off x="759227" y="5083947"/>
                <a:ext cx="10910455" cy="818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Minkowski Distance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i="1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1D844-963A-4FFD-A356-001719F85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7" y="5083947"/>
                <a:ext cx="10910455" cy="818237"/>
              </a:xfrm>
              <a:prstGeom prst="rect">
                <a:avLst/>
              </a:prstGeom>
              <a:blipFill>
                <a:blip r:embed="rId5"/>
                <a:stretch>
                  <a:fillRect l="-894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C5ED74-2D2E-4E4B-9B4D-F9E82739AAC1}"/>
              </a:ext>
            </a:extLst>
          </p:cNvPr>
          <p:cNvCxnSpPr>
            <a:cxnSpLocks/>
          </p:cNvCxnSpPr>
          <p:nvPr/>
        </p:nvCxnSpPr>
        <p:spPr>
          <a:xfrm>
            <a:off x="484332" y="4689092"/>
            <a:ext cx="11223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9ED988-F9EF-44E1-B453-A6BA40EF5F0E}"/>
              </a:ext>
            </a:extLst>
          </p:cNvPr>
          <p:cNvCxnSpPr>
            <a:stCxn id="7" idx="1"/>
          </p:cNvCxnSpPr>
          <p:nvPr/>
        </p:nvCxnSpPr>
        <p:spPr>
          <a:xfrm flipV="1">
            <a:off x="759228" y="3896591"/>
            <a:ext cx="5496099" cy="19125"/>
          </a:xfrm>
          <a:prstGeom prst="line">
            <a:avLst/>
          </a:prstGeom>
          <a:ln w="57150">
            <a:solidFill>
              <a:srgbClr val="D73F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32024B-6794-4B5E-8635-879DEA08B42C}"/>
              </a:ext>
            </a:extLst>
          </p:cNvPr>
          <p:cNvCxnSpPr/>
          <p:nvPr/>
        </p:nvCxnSpPr>
        <p:spPr>
          <a:xfrm flipV="1">
            <a:off x="759228" y="2931010"/>
            <a:ext cx="5496099" cy="19125"/>
          </a:xfrm>
          <a:prstGeom prst="line">
            <a:avLst/>
          </a:prstGeom>
          <a:ln w="57150">
            <a:solidFill>
              <a:srgbClr val="D73F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045774-D96F-4752-A70C-5131D6429504}"/>
              </a:ext>
            </a:extLst>
          </p:cNvPr>
          <p:cNvCxnSpPr/>
          <p:nvPr/>
        </p:nvCxnSpPr>
        <p:spPr>
          <a:xfrm flipV="1">
            <a:off x="759228" y="1936199"/>
            <a:ext cx="5496099" cy="19125"/>
          </a:xfrm>
          <a:prstGeom prst="line">
            <a:avLst/>
          </a:prstGeom>
          <a:ln w="57150">
            <a:solidFill>
              <a:srgbClr val="D73F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9C9782-9953-4A2C-AA7D-BD42A0EDD484}"/>
              </a:ext>
            </a:extLst>
          </p:cNvPr>
          <p:cNvSpPr txBox="1"/>
          <p:nvPr/>
        </p:nvSpPr>
        <p:spPr>
          <a:xfrm>
            <a:off x="702422" y="1404393"/>
            <a:ext cx="6141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D73F09"/>
                </a:solidFill>
                <a:latin typeface="Avenir Next LT Pro" panose="020B0504020202020204" pitchFamily="34" charset="0"/>
              </a:rPr>
              <a:t>Minkowski</a:t>
            </a:r>
            <a:r>
              <a:rPr lang="en-US" sz="16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 Distance p=2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463CC-FB37-4FB4-A7CC-19AC3964D7B6}"/>
              </a:ext>
            </a:extLst>
          </p:cNvPr>
          <p:cNvSpPr txBox="1"/>
          <p:nvPr/>
        </p:nvSpPr>
        <p:spPr>
          <a:xfrm>
            <a:off x="702422" y="2434454"/>
            <a:ext cx="61410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D73F09"/>
                </a:solidFill>
                <a:latin typeface="Avenir Next LT Pro" panose="020B0504020202020204" pitchFamily="34" charset="0"/>
              </a:rPr>
              <a:t>Minkowski</a:t>
            </a:r>
            <a:r>
              <a:rPr lang="en-US" sz="16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 Distance p=1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9EAD70-9F43-4418-A07E-692B2D83508B}"/>
                  </a:ext>
                </a:extLst>
              </p:cNvPr>
              <p:cNvSpPr txBox="1"/>
              <p:nvPr/>
            </p:nvSpPr>
            <p:spPr>
              <a:xfrm>
                <a:off x="702422" y="3377107"/>
                <a:ext cx="614102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Minkowski Distance p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9EAD70-9F43-4418-A07E-692B2D83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2" y="3377107"/>
                <a:ext cx="6141026" cy="338554"/>
              </a:xfrm>
              <a:prstGeom prst="rect">
                <a:avLst/>
              </a:prstGeom>
              <a:blipFill>
                <a:blip r:embed="rId6"/>
                <a:stretch>
                  <a:fillRect l="-496" t="-71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 descr="Smug Pika Face | Smug Anime Face | Know Your Meme">
            <a:extLst>
              <a:ext uri="{FF2B5EF4-FFF2-40B4-BE49-F238E27FC236}">
                <a16:creationId xmlns:a16="http://schemas.microsoft.com/office/drawing/2014/main" id="{1EC74C60-7481-446A-B0B8-902D348B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3" b="99742" l="1167" r="98333">
                        <a14:foregroundMark x1="4667" y1="35567" x2="54167" y2="55799"/>
                        <a14:foregroundMark x1="54167" y1="55799" x2="54000" y2="63144"/>
                        <a14:foregroundMark x1="54000" y1="63144" x2="26500" y2="92912"/>
                        <a14:foregroundMark x1="26500" y1="92912" x2="35500" y2="98711"/>
                        <a14:foregroundMark x1="35500" y1="98711" x2="58667" y2="99742"/>
                        <a14:foregroundMark x1="58667" y1="99742" x2="76500" y2="99613"/>
                        <a14:foregroundMark x1="76500" y1="99613" x2="86500" y2="94588"/>
                        <a14:foregroundMark x1="86500" y1="94588" x2="81167" y2="61211"/>
                        <a14:foregroundMark x1="81167" y1="61211" x2="98333" y2="16495"/>
                        <a14:foregroundMark x1="47667" y1="64046" x2="28000" y2="80928"/>
                        <a14:foregroundMark x1="22667" y1="97423" x2="64833" y2="93686"/>
                        <a14:foregroundMark x1="90167" y1="60052" x2="91667" y2="66881"/>
                        <a14:foregroundMark x1="61000" y1="58376" x2="53167" y2="64175"/>
                        <a14:foregroundMark x1="53167" y1="64175" x2="49333" y2="70747"/>
                        <a14:foregroundMark x1="60000" y1="62758" x2="61500" y2="72036"/>
                        <a14:foregroundMark x1="98167" y1="65593" x2="98167" y2="65593"/>
                        <a14:foregroundMark x1="3333" y1="33892" x2="1167" y2="33892"/>
                        <a14:foregroundMark x1="75333" y1="56057" x2="56000" y2="97423"/>
                        <a14:foregroundMark x1="56000" y1="97423" x2="56000" y2="97423"/>
                        <a14:foregroundMark x1="77000" y1="79768" x2="65500" y2="83763"/>
                        <a14:foregroundMark x1="65500" y1="83763" x2="50667" y2="84021"/>
                        <a14:foregroundMark x1="65833" y1="76289" x2="88833" y2="72036"/>
                        <a14:foregroundMark x1="55333" y1="75387" x2="35167" y2="81314"/>
                        <a14:foregroundMark x1="80500" y1="74871" x2="73500" y2="90206"/>
                        <a14:foregroundMark x1="42167" y1="89691" x2="45000" y2="93299"/>
                        <a14:foregroundMark x1="72833" y1="68557" x2="73667" y2="71907"/>
                        <a14:foregroundMark x1="59833" y1="44588" x2="72000" y2="51804"/>
                        <a14:foregroundMark x1="87333" y1="73840" x2="85500" y2="82990"/>
                        <a14:foregroundMark x1="90667" y1="80412" x2="93667" y2="75387"/>
                        <a14:foregroundMark x1="94333" y1="75515" x2="94833" y2="69845"/>
                        <a14:foregroundMark x1="75333" y1="50773" x2="62167" y2="55412"/>
                        <a14:foregroundMark x1="62167" y1="55412" x2="59500" y2="57216"/>
                        <a14:foregroundMark x1="56500" y1="69201" x2="40833" y2="86340"/>
                        <a14:foregroundMark x1="40833" y1="86340" x2="40833" y2="86469"/>
                        <a14:foregroundMark x1="5000" y1="61340" x2="8333" y2="67010"/>
                        <a14:foregroundMark x1="3833" y1="97423" x2="2167" y2="99871"/>
                        <a14:foregroundMark x1="75167" y1="70619" x2="74667" y2="61727"/>
                        <a14:foregroundMark x1="97500" y1="62629" x2="97500" y2="62629"/>
                        <a14:foregroundMark x1="98333" y1="63531" x2="98333" y2="63531"/>
                        <a14:foregroundMark x1="94000" y1="69072" x2="94000" y2="69072"/>
                        <a14:foregroundMark x1="97667" y1="66624" x2="97667" y2="66624"/>
                        <a14:backgroundMark x1="6333" y1="47809" x2="15833" y2="53479"/>
                        <a14:backgroundMark x1="15833" y1="53479" x2="21667" y2="60052"/>
                        <a14:backgroundMark x1="21667" y1="60052" x2="22667" y2="67268"/>
                        <a14:backgroundMark x1="22667" y1="67268" x2="16333" y2="82345"/>
                        <a14:backgroundMark x1="16333" y1="82345" x2="16167" y2="83892"/>
                        <a14:backgroundMark x1="4000" y1="10309" x2="37000" y2="10180"/>
                        <a14:backgroundMark x1="37000" y1="10180" x2="54167" y2="10180"/>
                        <a14:backgroundMark x1="54167" y1="10180" x2="79167" y2="8892"/>
                        <a14:backgroundMark x1="20000" y1="27835" x2="57833" y2="32345"/>
                        <a14:backgroundMark x1="57833" y1="32345" x2="64833" y2="32216"/>
                        <a14:backgroundMark x1="74667" y1="24871" x2="56167" y2="36469"/>
                        <a14:backgroundMark x1="56167" y1="36469" x2="56000" y2="36469"/>
                        <a14:backgroundMark x1="44667" y1="38273" x2="72833" y2="36856"/>
                        <a14:backgroundMark x1="72833" y1="36856" x2="83333" y2="17268"/>
                        <a14:backgroundMark x1="96500" y1="48840" x2="98333" y2="57603"/>
                        <a14:backgroundMark x1="96500" y1="60180" x2="96500" y2="60180"/>
                        <a14:backgroundMark x1="97667" y1="83505" x2="98833" y2="80155"/>
                        <a14:backgroundMark x1="13167" y1="98325" x2="14500" y2="95747"/>
                        <a14:backgroundMark x1="1333" y1="92784" x2="1833" y2="92010"/>
                        <a14:backgroundMark x1="3000" y1="46907" x2="10667" y2="55412"/>
                        <a14:backgroundMark x1="12167" y1="27062" x2="25500" y2="32732"/>
                        <a14:backgroundMark x1="96667" y1="43686" x2="98167" y2="39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64" y="6184904"/>
            <a:ext cx="513296" cy="6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86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Unit circles using different Minkowski distance metrics.">
            <a:extLst>
              <a:ext uri="{FF2B5EF4-FFF2-40B4-BE49-F238E27FC236}">
                <a16:creationId xmlns:a16="http://schemas.microsoft.com/office/drawing/2014/main" id="{B96C9322-9194-4519-8120-9D8154145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2"/>
          <a:stretch/>
        </p:blipFill>
        <p:spPr bwMode="auto">
          <a:xfrm>
            <a:off x="1808549" y="2461492"/>
            <a:ext cx="8574902" cy="209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Distance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1D844-963A-4FFD-A356-001719F853BE}"/>
                  </a:ext>
                </a:extLst>
              </p:cNvPr>
              <p:cNvSpPr txBox="1"/>
              <p:nvPr/>
            </p:nvSpPr>
            <p:spPr>
              <a:xfrm>
                <a:off x="759227" y="5083947"/>
                <a:ext cx="10910455" cy="818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Minkowski Distance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4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i="1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D73F0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1D844-963A-4FFD-A356-001719F85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7" y="5083947"/>
                <a:ext cx="10910455" cy="818237"/>
              </a:xfrm>
              <a:prstGeom prst="rect">
                <a:avLst/>
              </a:prstGeom>
              <a:blipFill>
                <a:blip r:embed="rId3"/>
                <a:stretch>
                  <a:fillRect l="-894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C5ED74-2D2E-4E4B-9B4D-F9E82739AAC1}"/>
              </a:ext>
            </a:extLst>
          </p:cNvPr>
          <p:cNvCxnSpPr>
            <a:cxnSpLocks/>
          </p:cNvCxnSpPr>
          <p:nvPr/>
        </p:nvCxnSpPr>
        <p:spPr>
          <a:xfrm>
            <a:off x="484332" y="4689092"/>
            <a:ext cx="112233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Unit circles using different Minkowski distance metrics.">
            <a:extLst>
              <a:ext uri="{FF2B5EF4-FFF2-40B4-BE49-F238E27FC236}">
                <a16:creationId xmlns:a16="http://schemas.microsoft.com/office/drawing/2014/main" id="{BD876227-33B3-4080-8D46-2830921F5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89"/>
          <a:stretch/>
        </p:blipFill>
        <p:spPr bwMode="auto">
          <a:xfrm>
            <a:off x="3206639" y="367796"/>
            <a:ext cx="7146498" cy="209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B2A5B3-5739-4980-BD70-00C9C2B829C5}"/>
              </a:ext>
            </a:extLst>
          </p:cNvPr>
          <p:cNvSpPr txBox="1"/>
          <p:nvPr/>
        </p:nvSpPr>
        <p:spPr>
          <a:xfrm>
            <a:off x="1798465" y="866309"/>
            <a:ext cx="1377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E77B4"/>
                </a:solidFill>
                <a:latin typeface="Avenir Next LT Pro" panose="020B0504020202020204" pitchFamily="34" charset="0"/>
              </a:rPr>
              <a:t>Blue line is points at distance 1 from 0,0</a:t>
            </a:r>
            <a:endParaRPr lang="en-US" dirty="0">
              <a:solidFill>
                <a:srgbClr val="1E77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1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 for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32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2AC2EF2-2091-4E4D-8AA8-F4936F6DF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 bwMode="auto">
          <a:xfrm>
            <a:off x="1609725" y="1086522"/>
            <a:ext cx="8972550" cy="499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54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 for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9C40EC-F30B-4130-A337-4559C4AF2F7A}"/>
                  </a:ext>
                </a:extLst>
              </p:cNvPr>
              <p:cNvSpPr txBox="1"/>
              <p:nvPr/>
            </p:nvSpPr>
            <p:spPr>
              <a:xfrm>
                <a:off x="1719200" y="4146249"/>
                <a:ext cx="7788693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k-nearest neighbor: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9C40EC-F30B-4130-A337-4559C4AF2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00" y="4146249"/>
                <a:ext cx="7788693" cy="613886"/>
              </a:xfrm>
              <a:prstGeom prst="rect">
                <a:avLst/>
              </a:prstGeom>
              <a:blipFill>
                <a:blip r:embed="rId2"/>
                <a:stretch>
                  <a:fillRect l="-1174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69E38C-8E46-4A88-8356-D587E2B82B2F}"/>
                  </a:ext>
                </a:extLst>
              </p:cNvPr>
              <p:cNvSpPr txBox="1"/>
              <p:nvPr/>
            </p:nvSpPr>
            <p:spPr>
              <a:xfrm>
                <a:off x="465408" y="754129"/>
                <a:ext cx="10910455" cy="729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/>
                <a:r>
                  <a:rPr lang="en-US" sz="2000" b="1" dirty="0">
                    <a:latin typeface="Avenir Next LT Pro" panose="020B0504020202020204" pitchFamily="34" charset="0"/>
                  </a:rPr>
                  <a:t>Regression Rule: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Given a dataset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be the prediction of a k-nearest neighbor regressor on a point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such that: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69E38C-8E46-4A88-8356-D587E2B82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8" y="754129"/>
                <a:ext cx="10910455" cy="729367"/>
              </a:xfrm>
              <a:prstGeom prst="rect">
                <a:avLst/>
              </a:prstGeom>
              <a:blipFill>
                <a:blip r:embed="rId3"/>
                <a:stretch>
                  <a:fillRect l="-559" t="-4202" b="-1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5F06B4-5CCF-42A1-9189-7590FF90861B}"/>
                  </a:ext>
                </a:extLst>
              </p:cNvPr>
              <p:cNvSpPr txBox="1"/>
              <p:nvPr/>
            </p:nvSpPr>
            <p:spPr>
              <a:xfrm>
                <a:off x="1719200" y="2243053"/>
                <a:ext cx="6141026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1-nearest neighbor: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5F06B4-5CCF-42A1-9189-7590FF908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00" y="2243053"/>
                <a:ext cx="6141026" cy="493405"/>
              </a:xfrm>
              <a:prstGeom prst="rect">
                <a:avLst/>
              </a:prstGeom>
              <a:blipFill>
                <a:blip r:embed="rId4"/>
                <a:stretch>
                  <a:fillRect l="-1490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 descr="Arrow: Slight curve with solid fill">
            <a:extLst>
              <a:ext uri="{FF2B5EF4-FFF2-40B4-BE49-F238E27FC236}">
                <a16:creationId xmlns:a16="http://schemas.microsoft.com/office/drawing/2014/main" id="{4B45891A-70D1-424B-A898-F8EAB7B37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113020">
            <a:off x="7951411" y="3657524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1E1A-6C65-4BD5-A27F-90F271820820}"/>
              </a:ext>
            </a:extLst>
          </p:cNvPr>
          <p:cNvSpPr txBox="1"/>
          <p:nvPr/>
        </p:nvSpPr>
        <p:spPr>
          <a:xfrm>
            <a:off x="8779008" y="3665319"/>
            <a:ext cx="3007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Predict average value of neighbors</a:t>
            </a:r>
          </a:p>
        </p:txBody>
      </p:sp>
    </p:spTree>
    <p:extLst>
      <p:ext uri="{BB962C8B-B14F-4D97-AF65-F5344CB8AC3E}">
        <p14:creationId xmlns:p14="http://schemas.microsoft.com/office/powerpoint/2010/main" val="288419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 for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34</a:t>
            </a:fld>
            <a:endParaRPr lang="en-US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45C69D08-F5FA-4D05-BCFD-E4F361C0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504825"/>
            <a:ext cx="106489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81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 for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35</a:t>
            </a:fld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10D2C84E-48BE-4507-823B-BE3D0BFE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504825"/>
            <a:ext cx="106489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951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 for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36</a:t>
            </a:fld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A8AE602F-F863-43D8-AF8C-547C1918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504825"/>
            <a:ext cx="106489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01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139C3-28C0-45A4-8561-4C2A36F1E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2E00-A4AC-419B-97F7-9BBDEB908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b="1" dirty="0"/>
              <a:t>k</a:t>
            </a:r>
            <a:r>
              <a:rPr lang="en-US" dirty="0"/>
              <a:t> is set to </a:t>
            </a:r>
            <a:r>
              <a:rPr lang="en-US" b="1" dirty="0"/>
              <a:t>n</a:t>
            </a:r>
            <a:r>
              <a:rPr lang="en-US" dirty="0"/>
              <a:t> (the number of training examples), </a:t>
            </a:r>
            <a:br>
              <a:rPr lang="en-US" dirty="0"/>
            </a:br>
            <a:r>
              <a:rPr lang="en-US" dirty="0"/>
              <a:t>what will a k-NN regression model output for test points?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C831E-9B66-4B30-B306-CCDE788B1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average of the test 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24240-C63F-49E7-A56C-A9AD8B435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average of the nearest two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A7F4BA-36B6-48C4-BBB5-9D9219038B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average of the training 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632592-83BB-4624-BF3A-1CA9E2D1A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 idea.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37768D-7200-44D6-95F9-8A3F9018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33" y="530976"/>
            <a:ext cx="6884934" cy="37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5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k-Nearest Neighbor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38</a:t>
            </a:fld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A8AE602F-F863-43D8-AF8C-547C1918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39" y="566490"/>
            <a:ext cx="8672921" cy="476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A0CAA-3EDF-413B-8CC3-C6159F7F5835}"/>
              </a:ext>
            </a:extLst>
          </p:cNvPr>
          <p:cNvSpPr txBox="1"/>
          <p:nvPr/>
        </p:nvSpPr>
        <p:spPr>
          <a:xfrm>
            <a:off x="640773" y="5528309"/>
            <a:ext cx="10910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Idea:</a:t>
            </a:r>
            <a:r>
              <a:rPr lang="en-US" sz="2400" dirty="0">
                <a:latin typeface="Avenir Next LT Pro" panose="020B0504020202020204" pitchFamily="34" charset="0"/>
              </a:rPr>
              <a:t> Shouldn’t nearer points contribute more to the value at a new point? 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51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k-Nearest Neighbor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9C40EC-F30B-4130-A337-4559C4AF2F7A}"/>
                  </a:ext>
                </a:extLst>
              </p:cNvPr>
              <p:cNvSpPr txBox="1"/>
              <p:nvPr/>
            </p:nvSpPr>
            <p:spPr>
              <a:xfrm>
                <a:off x="321717" y="2290180"/>
                <a:ext cx="11232172" cy="749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weighted k-nearest neighbor: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 dirty="0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2400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24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dirty="0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1" i="1" dirty="0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 dirty="0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9C40EC-F30B-4130-A337-4559C4AF2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7" y="2290180"/>
                <a:ext cx="11232172" cy="749821"/>
              </a:xfrm>
              <a:prstGeom prst="rect">
                <a:avLst/>
              </a:prstGeom>
              <a:blipFill>
                <a:blip r:embed="rId2"/>
                <a:stretch>
                  <a:fillRect l="-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769E38C-8E46-4A88-8356-D587E2B82B2F}"/>
              </a:ext>
            </a:extLst>
          </p:cNvPr>
          <p:cNvSpPr txBox="1"/>
          <p:nvPr/>
        </p:nvSpPr>
        <p:spPr>
          <a:xfrm>
            <a:off x="321717" y="69735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/>
            <a:r>
              <a:rPr lang="en-US" sz="2000" b="1" dirty="0">
                <a:latin typeface="Avenir Next LT Pro" panose="020B0504020202020204" pitchFamily="34" charset="0"/>
              </a:rPr>
              <a:t>For Regression: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7" name="Graphic 16" descr="Arrow: Slight curve with solid fill">
            <a:extLst>
              <a:ext uri="{FF2B5EF4-FFF2-40B4-BE49-F238E27FC236}">
                <a16:creationId xmlns:a16="http://schemas.microsoft.com/office/drawing/2014/main" id="{4B45891A-70D1-424B-A898-F8EAB7B37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069871">
            <a:off x="9294544" y="1737376"/>
            <a:ext cx="678157" cy="6781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1E1A-6C65-4BD5-A27F-90F271820820}"/>
              </a:ext>
            </a:extLst>
          </p:cNvPr>
          <p:cNvSpPr txBox="1"/>
          <p:nvPr/>
        </p:nvSpPr>
        <p:spPr>
          <a:xfrm>
            <a:off x="8604179" y="638357"/>
            <a:ext cx="30076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Predict weighted average value of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AB946E-4F41-4DCC-9654-F2B1EE2C7DF3}"/>
                  </a:ext>
                </a:extLst>
              </p:cNvPr>
              <p:cNvSpPr txBox="1"/>
              <p:nvPr/>
            </p:nvSpPr>
            <p:spPr>
              <a:xfrm>
                <a:off x="1398338" y="1190621"/>
                <a:ext cx="7788693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k-nearest neighbor: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AB946E-4F41-4DCC-9654-F2B1EE2C7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338" y="1190621"/>
                <a:ext cx="7788693" cy="613886"/>
              </a:xfrm>
              <a:prstGeom prst="rect">
                <a:avLst/>
              </a:prstGeom>
              <a:blipFill>
                <a:blip r:embed="rId5"/>
                <a:stretch>
                  <a:fillRect l="-1174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7A41A2B-BF76-473B-AA49-636E972753EB}"/>
              </a:ext>
            </a:extLst>
          </p:cNvPr>
          <p:cNvSpPr txBox="1"/>
          <p:nvPr/>
        </p:nvSpPr>
        <p:spPr>
          <a:xfrm>
            <a:off x="321717" y="3608335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/>
            <a:r>
              <a:rPr lang="en-US" sz="2000" b="1" dirty="0">
                <a:latin typeface="Avenir Next LT Pro" panose="020B0504020202020204" pitchFamily="34" charset="0"/>
              </a:rPr>
              <a:t>For Classification: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141FAC-188D-4274-9BBA-64F5D5CBF888}"/>
                  </a:ext>
                </a:extLst>
              </p:cNvPr>
              <p:cNvSpPr txBox="1"/>
              <p:nvPr/>
            </p:nvSpPr>
            <p:spPr>
              <a:xfrm>
                <a:off x="321717" y="4265102"/>
                <a:ext cx="9187031" cy="616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weighted k-nearest neighbor: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func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141FAC-188D-4274-9BBA-64F5D5CBF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7" y="4265102"/>
                <a:ext cx="9187031" cy="616772"/>
              </a:xfrm>
              <a:prstGeom prst="rect">
                <a:avLst/>
              </a:prstGeom>
              <a:blipFill>
                <a:blip r:embed="rId6"/>
                <a:stretch>
                  <a:fillRect l="-1062" t="-6931"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ADF0C7-3130-462B-9A05-DDCCF0B64764}"/>
                  </a:ext>
                </a:extLst>
              </p:cNvPr>
              <p:cNvSpPr txBox="1"/>
              <p:nvPr/>
            </p:nvSpPr>
            <p:spPr>
              <a:xfrm>
                <a:off x="3149452" y="5077172"/>
                <a:ext cx="7788693" cy="1046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24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ADF0C7-3130-462B-9A05-DDCCF0B64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52" y="5077172"/>
                <a:ext cx="7788693" cy="10468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Arrow: Slight curve with solid fill">
            <a:extLst>
              <a:ext uri="{FF2B5EF4-FFF2-40B4-BE49-F238E27FC236}">
                <a16:creationId xmlns:a16="http://schemas.microsoft.com/office/drawing/2014/main" id="{33FC7FEC-4AE2-48B7-B905-78999513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049409">
            <a:off x="8744578" y="4685029"/>
            <a:ext cx="678157" cy="6781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5B0CB9-F2D8-4F71-A15C-CAD1D03D4C58}"/>
              </a:ext>
            </a:extLst>
          </p:cNvPr>
          <p:cNvSpPr txBox="1"/>
          <p:nvPr/>
        </p:nvSpPr>
        <p:spPr>
          <a:xfrm>
            <a:off x="8813470" y="4087697"/>
            <a:ext cx="30076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Neighbors vote in proportion to their weight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F0A7914-C825-444E-B5C4-80F907AFB6B9}"/>
              </a:ext>
            </a:extLst>
          </p:cNvPr>
          <p:cNvSpPr/>
          <p:nvPr/>
        </p:nvSpPr>
        <p:spPr>
          <a:xfrm rot="5400000">
            <a:off x="6442890" y="1813064"/>
            <a:ext cx="287383" cy="5426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9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1" grpId="0"/>
      <p:bldP spid="12" grpId="0"/>
      <p:bldP spid="15" grpId="0"/>
      <p:bldP spid="19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6FE8-1A15-4D2D-9FF0-705404DE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a Nutshell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A5BFC-7077-4C22-9995-BA6B608EE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621F32E-13A8-44FC-AC15-5F6FA3998B42}"/>
                  </a:ext>
                </a:extLst>
              </p:cNvPr>
              <p:cNvSpPr/>
              <p:nvPr/>
            </p:nvSpPr>
            <p:spPr>
              <a:xfrm>
                <a:off x="784355" y="876993"/>
                <a:ext cx="3144416" cy="71651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Unknown Target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621F32E-13A8-44FC-AC15-5F6FA3998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5" y="876993"/>
                <a:ext cx="3144416" cy="716513"/>
              </a:xfrm>
              <a:prstGeom prst="rect">
                <a:avLst/>
              </a:prstGeom>
              <a:blipFill>
                <a:blip r:embed="rId2"/>
                <a:stretch>
                  <a:fillRect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70BC19C-7137-4A4C-A3BB-E469773CA421}"/>
                  </a:ext>
                </a:extLst>
              </p:cNvPr>
              <p:cNvSpPr/>
              <p:nvPr/>
            </p:nvSpPr>
            <p:spPr>
              <a:xfrm>
                <a:off x="784355" y="2133785"/>
                <a:ext cx="3144416" cy="1147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Training Examples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𝓓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70BC19C-7137-4A4C-A3BB-E469773CA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5" y="2133785"/>
                <a:ext cx="3144416" cy="1147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93FE18-0FA8-4F9B-B22E-715454CA0875}"/>
                  </a:ext>
                </a:extLst>
              </p:cNvPr>
              <p:cNvSpPr/>
              <p:nvPr/>
            </p:nvSpPr>
            <p:spPr>
              <a:xfrm>
                <a:off x="784355" y="4104687"/>
                <a:ext cx="3144416" cy="114766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venir Next LT Pro" panose="020B0504020202020204" pitchFamily="34" charset="0"/>
                  </a:rPr>
                  <a:t>Hypothesis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𝓗</m:t>
                    </m:r>
                  </m:oMath>
                </a14:m>
                <a:endParaRPr lang="en-US" b="1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b="1" dirty="0">
                    <a:latin typeface="Avenir Next LT Pro" panose="020B0504020202020204" pitchFamily="34" charset="0"/>
                  </a:rPr>
                  <a:t>(aka Model Class)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93FE18-0FA8-4F9B-B22E-715454CA0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5" y="4104687"/>
                <a:ext cx="3144416" cy="114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100D07D-F0BA-441E-89FA-EE9A6346D37F}"/>
                  </a:ext>
                </a:extLst>
              </p:cNvPr>
              <p:cNvSpPr/>
              <p:nvPr/>
            </p:nvSpPr>
            <p:spPr>
              <a:xfrm>
                <a:off x="7931604" y="3402943"/>
                <a:ext cx="3144416" cy="1147665"/>
              </a:xfrm>
              <a:prstGeom prst="rect">
                <a:avLst/>
              </a:prstGeom>
              <a:solidFill>
                <a:srgbClr val="FAA18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Selected Hypothesis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100D07D-F0BA-441E-89FA-EE9A6346D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04" y="3402943"/>
                <a:ext cx="3144416" cy="1147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B3BCCE-3A65-4FE8-8F8E-611B532B6A48}"/>
                  </a:ext>
                </a:extLst>
              </p:cNvPr>
              <p:cNvSpPr/>
              <p:nvPr/>
            </p:nvSpPr>
            <p:spPr>
              <a:xfrm>
                <a:off x="4823947" y="2984156"/>
                <a:ext cx="1985240" cy="198524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venir Next LT Pro" panose="020B0504020202020204" pitchFamily="34" charset="0"/>
                  </a:rPr>
                  <a:t>Learning 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B3BCCE-3A65-4FE8-8F8E-611B532B6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947" y="2984156"/>
                <a:ext cx="1985240" cy="198524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973049-E2D9-4A0C-9611-65CF1168E149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2356563" y="1593506"/>
            <a:ext cx="0" cy="540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8D3634-0DE7-4106-9F9F-8199678456E3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>
            <a:off x="3928771" y="2707618"/>
            <a:ext cx="895176" cy="1269158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18">
            <a:extLst>
              <a:ext uri="{FF2B5EF4-FFF2-40B4-BE49-F238E27FC236}">
                <a16:creationId xmlns:a16="http://schemas.microsoft.com/office/drawing/2014/main" id="{10643D76-2383-4EC2-AB8F-34D8130C25FE}"/>
              </a:ext>
            </a:extLst>
          </p:cNvPr>
          <p:cNvCxnSpPr>
            <a:cxnSpLocks/>
            <a:stCxn id="13" idx="3"/>
            <a:endCxn id="5" idx="2"/>
          </p:cNvCxnSpPr>
          <p:nvPr/>
        </p:nvCxnSpPr>
        <p:spPr>
          <a:xfrm flipV="1">
            <a:off x="3928771" y="3976776"/>
            <a:ext cx="895176" cy="70174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A4AAA8-053C-45C5-8D1B-3A45495EF79E}"/>
              </a:ext>
            </a:extLst>
          </p:cNvPr>
          <p:cNvCxnSpPr>
            <a:cxnSpLocks/>
            <a:stCxn id="5" idx="6"/>
            <a:endCxn id="14" idx="1"/>
          </p:cNvCxnSpPr>
          <p:nvPr/>
        </p:nvCxnSpPr>
        <p:spPr>
          <a:xfrm>
            <a:off x="6809187" y="3976776"/>
            <a:ext cx="11224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06961E9-93FC-43C3-92F6-F262C74C0C51}"/>
                  </a:ext>
                </a:extLst>
              </p:cNvPr>
              <p:cNvSpPr/>
              <p:nvPr/>
            </p:nvSpPr>
            <p:spPr>
              <a:xfrm>
                <a:off x="5164211" y="1323032"/>
                <a:ext cx="1308208" cy="11476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venir Next LT Pro" panose="020B0504020202020204" pitchFamily="34" charset="0"/>
                  </a:rPr>
                  <a:t>Loss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06961E9-93FC-43C3-92F6-F262C74C0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11" y="1323032"/>
                <a:ext cx="1308208" cy="1147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8">
            <a:extLst>
              <a:ext uri="{FF2B5EF4-FFF2-40B4-BE49-F238E27FC236}">
                <a16:creationId xmlns:a16="http://schemas.microsoft.com/office/drawing/2014/main" id="{7E5D5A2B-C648-4F0C-9403-BFF5F74BE495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 rot="5400000">
            <a:off x="5560711" y="2726552"/>
            <a:ext cx="513460" cy="1748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D943E5D-5759-4932-BEA5-851BC7667BA3}"/>
              </a:ext>
            </a:extLst>
          </p:cNvPr>
          <p:cNvSpPr/>
          <p:nvPr/>
        </p:nvSpPr>
        <p:spPr>
          <a:xfrm>
            <a:off x="5502892" y="5924873"/>
            <a:ext cx="281000" cy="2972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C75D7C-0291-420A-8677-E7C51077F7B6}"/>
              </a:ext>
            </a:extLst>
          </p:cNvPr>
          <p:cNvSpPr txBox="1"/>
          <p:nvPr/>
        </p:nvSpPr>
        <p:spPr>
          <a:xfrm>
            <a:off x="5783892" y="5873450"/>
            <a:ext cx="2050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i="0" u="none" strike="noStrike" dirty="0">
                <a:effectLst/>
                <a:latin typeface="Avenir Next LT Pro" panose="020B0504020202020204" pitchFamily="34" charset="0"/>
              </a:rPr>
              <a:t>Designed by us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C696D8-D1EC-45B7-A330-44FA1B21CA30}"/>
              </a:ext>
            </a:extLst>
          </p:cNvPr>
          <p:cNvSpPr/>
          <p:nvPr/>
        </p:nvSpPr>
        <p:spPr>
          <a:xfrm>
            <a:off x="222356" y="5924873"/>
            <a:ext cx="281000" cy="2972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Avenir Next LT Pro" panose="020B05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D7BC3F-3F6E-4934-A140-4584FEFDC465}"/>
              </a:ext>
            </a:extLst>
          </p:cNvPr>
          <p:cNvSpPr txBox="1"/>
          <p:nvPr/>
        </p:nvSpPr>
        <p:spPr>
          <a:xfrm>
            <a:off x="503355" y="5873450"/>
            <a:ext cx="4396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i="0" u="none" strike="noStrike" dirty="0">
                <a:effectLst/>
                <a:latin typeface="Avenir Next LT Pro" panose="020B0504020202020204" pitchFamily="34" charset="0"/>
              </a:rPr>
              <a:t>Observations of some phenomenon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6EA19E-E793-4535-A2E2-6C02116E146F}"/>
              </a:ext>
            </a:extLst>
          </p:cNvPr>
          <p:cNvSpPr/>
          <p:nvPr/>
        </p:nvSpPr>
        <p:spPr>
          <a:xfrm>
            <a:off x="8570403" y="5924873"/>
            <a:ext cx="281000" cy="297265"/>
          </a:xfrm>
          <a:prstGeom prst="rect">
            <a:avLst/>
          </a:prstGeom>
          <a:solidFill>
            <a:srgbClr val="FAA18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atin typeface="Avenir Next LT Pro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6B92CF-E91A-498C-B938-98F9A6AFBA7E}"/>
              </a:ext>
            </a:extLst>
          </p:cNvPr>
          <p:cNvSpPr txBox="1"/>
          <p:nvPr/>
        </p:nvSpPr>
        <p:spPr>
          <a:xfrm>
            <a:off x="8851403" y="5873450"/>
            <a:ext cx="2837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i="0" u="none" strike="noStrike" dirty="0">
                <a:effectLst/>
                <a:latin typeface="Avenir Next LT Pro" panose="020B0504020202020204" pitchFamily="34" charset="0"/>
              </a:rPr>
              <a:t>Result of our learning</a:t>
            </a:r>
          </a:p>
        </p:txBody>
      </p:sp>
    </p:spTree>
    <p:extLst>
      <p:ext uri="{BB962C8B-B14F-4D97-AF65-F5344CB8AC3E}">
        <p14:creationId xmlns:p14="http://schemas.microsoft.com/office/powerpoint/2010/main" val="185453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k-Nearest Neighbor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7" y="748490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What makes a good weight function?</a:t>
            </a:r>
          </a:p>
          <a:p>
            <a:pPr marL="8001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Gets small as distance from point gets large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FC3F58-6523-4B6A-8914-9B9E82639A92}"/>
                  </a:ext>
                </a:extLst>
              </p:cNvPr>
              <p:cNvSpPr txBox="1"/>
              <p:nvPr/>
            </p:nvSpPr>
            <p:spPr>
              <a:xfrm>
                <a:off x="1388988" y="2543830"/>
                <a:ext cx="4022873" cy="880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FC3F58-6523-4B6A-8914-9B9E8263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988" y="2543830"/>
                <a:ext cx="4022873" cy="8809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Arrow: Slight curve with solid fill">
            <a:extLst>
              <a:ext uri="{FF2B5EF4-FFF2-40B4-BE49-F238E27FC236}">
                <a16:creationId xmlns:a16="http://schemas.microsoft.com/office/drawing/2014/main" id="{1243FF29-8FFF-4636-8D56-94BE8E476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812973">
            <a:off x="4094309" y="3340576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F818FE-A8E0-46AA-91EC-656FB80E220E}"/>
                  </a:ext>
                </a:extLst>
              </p:cNvPr>
              <p:cNvSpPr txBox="1"/>
              <p:nvPr/>
            </p:nvSpPr>
            <p:spPr>
              <a:xfrm>
                <a:off x="2117654" y="3934532"/>
                <a:ext cx="298774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1" dirty="0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is sometimes referred to as “bandwidth”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F818FE-A8E0-46AA-91EC-656FB80E2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654" y="3934532"/>
                <a:ext cx="2987746" cy="707886"/>
              </a:xfrm>
              <a:prstGeom prst="rect">
                <a:avLst/>
              </a:prstGeom>
              <a:blipFill>
                <a:blip r:embed="rId5"/>
                <a:stretch>
                  <a:fillRect t="-3419" r="-264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892B091-5DD7-45E9-8916-50D3F210D0CA}"/>
              </a:ext>
            </a:extLst>
          </p:cNvPr>
          <p:cNvSpPr txBox="1"/>
          <p:nvPr/>
        </p:nvSpPr>
        <p:spPr>
          <a:xfrm>
            <a:off x="276367" y="1925851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One good candidate: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1F9ECB-D1AE-43F7-AC83-FB12B250C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125906"/>
            <a:ext cx="5212080" cy="29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0A430-B683-40D6-ABD6-308F3D6E9485}"/>
                  </a:ext>
                </a:extLst>
              </p:cNvPr>
              <p:cNvSpPr txBox="1"/>
              <p:nvPr/>
            </p:nvSpPr>
            <p:spPr>
              <a:xfrm>
                <a:off x="5932666" y="5464012"/>
                <a:ext cx="4610100" cy="890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0A430-B683-40D6-ABD6-308F3D6E9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66" y="5464012"/>
                <a:ext cx="4610100" cy="890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68FAD9F-6C6A-4131-8070-0574B23E6A68}"/>
              </a:ext>
            </a:extLst>
          </p:cNvPr>
          <p:cNvSpPr txBox="1"/>
          <p:nvPr/>
        </p:nvSpPr>
        <p:spPr>
          <a:xfrm>
            <a:off x="741802" y="5709400"/>
            <a:ext cx="6135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Does these curves look familiar?</a:t>
            </a:r>
          </a:p>
          <a:p>
            <a:pPr marL="0" lvl="2" algn="ctr"/>
            <a:r>
              <a:rPr lang="en-US" sz="1600" dirty="0">
                <a:latin typeface="Avenir Next LT Pro" panose="020B0504020202020204" pitchFamily="34" charset="0"/>
              </a:rPr>
              <a:t>Gaussians my dear Watson. Gaussians!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8EA900-481B-4F8C-B264-C612BF72E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001" y="2125905"/>
            <a:ext cx="5212080" cy="290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4EB2A1-6492-402E-A21A-E0F776D0D2AE}"/>
                  </a:ext>
                </a:extLst>
              </p:cNvPr>
              <p:cNvSpPr txBox="1"/>
              <p:nvPr/>
            </p:nvSpPr>
            <p:spPr>
              <a:xfrm>
                <a:off x="9769833" y="2356215"/>
                <a:ext cx="1545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dirty="0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>
                  <a:solidFill>
                    <a:srgbClr val="40A940"/>
                  </a:solidFill>
                  <a:latin typeface="Avenir Next LT Pro" panose="020B0504020202020204" pitchFamily="34" charset="0"/>
                </a:endParaRPr>
              </a:p>
              <a:p>
                <a:pPr marL="0" lvl="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A95E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1" dirty="0" smtClean="0">
                          <a:solidFill>
                            <a:srgbClr val="FFA95E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i="1" dirty="0">
                  <a:solidFill>
                    <a:srgbClr val="FFA95E"/>
                  </a:solidFill>
                  <a:latin typeface="Cambria Math" panose="02040503050406030204" pitchFamily="18" charset="0"/>
                </a:endParaRPr>
              </a:p>
              <a:p>
                <a:pPr marL="0" lvl="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1E77B4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1" dirty="0" smtClean="0">
                          <a:solidFill>
                            <a:srgbClr val="1E77B4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2000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4EB2A1-6492-402E-A21A-E0F776D0D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833" y="2356215"/>
                <a:ext cx="1545867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10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k-Nearest Neighbor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A0CAA-3EDF-413B-8CC3-C6159F7F5835}"/>
              </a:ext>
            </a:extLst>
          </p:cNvPr>
          <p:cNvSpPr txBox="1"/>
          <p:nvPr/>
        </p:nvSpPr>
        <p:spPr>
          <a:xfrm>
            <a:off x="338675" y="5693989"/>
            <a:ext cx="11514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Weighting seems to smooth things out. Still a bit jagged on neighbor transitions.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C90959-45F2-4650-BCB5-C3FC6DB7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09" y="702346"/>
            <a:ext cx="8686800" cy="464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11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k-Nearest Neighbor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A0CAA-3EDF-413B-8CC3-C6159F7F5835}"/>
              </a:ext>
            </a:extLst>
          </p:cNvPr>
          <p:cNvSpPr txBox="1"/>
          <p:nvPr/>
        </p:nvSpPr>
        <p:spPr>
          <a:xfrm>
            <a:off x="640773" y="5528309"/>
            <a:ext cx="10910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Interestingly, can now go k=n without collapsing if sigma is not large.</a:t>
            </a:r>
          </a:p>
        </p:txBody>
      </p:sp>
      <p:pic>
        <p:nvPicPr>
          <p:cNvPr id="4" name="kernel">
            <a:hlinkClick r:id="" action="ppaction://media"/>
            <a:extLst>
              <a:ext uri="{FF2B5EF4-FFF2-40B4-BE49-F238E27FC236}">
                <a16:creationId xmlns:a16="http://schemas.microsoft.com/office/drawing/2014/main" id="{466F5127-E748-45C9-BA22-F5DF56A38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3212" y="403984"/>
            <a:ext cx="9045575" cy="50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3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EEC1-B5C8-4030-BA19-2318EB38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k-Nearest Neighbor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4A420-1525-4FCC-81AB-A3A5ED4FD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43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DB978A-3289-492B-BDBD-88B97AF1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30" y="1156366"/>
            <a:ext cx="4663440" cy="44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21916F-8F75-4AA0-B544-C1BAC9C5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6" y="1156366"/>
            <a:ext cx="4663440" cy="44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76D41-9D62-4739-B7E5-652850909F0B}"/>
              </a:ext>
            </a:extLst>
          </p:cNvPr>
          <p:cNvSpPr txBox="1"/>
          <p:nvPr/>
        </p:nvSpPr>
        <p:spPr>
          <a:xfrm>
            <a:off x="640773" y="531248"/>
            <a:ext cx="10910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400" b="1" dirty="0">
                <a:latin typeface="Avenir Next LT Pro" panose="020B0504020202020204" pitchFamily="34" charset="0"/>
              </a:rPr>
              <a:t>Can do the same thing with classification to smooth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9489D9-6D7A-4B2E-927A-32011E765491}"/>
                  </a:ext>
                </a:extLst>
              </p:cNvPr>
              <p:cNvSpPr txBox="1"/>
              <p:nvPr/>
            </p:nvSpPr>
            <p:spPr>
              <a:xfrm>
                <a:off x="6289964" y="5888843"/>
                <a:ext cx="4755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:r>
                  <a:rPr lang="en-US" sz="2400" dirty="0">
                    <a:latin typeface="Avenir Next LT Pro" panose="020B0504020202020204" pitchFamily="34" charset="0"/>
                  </a:rPr>
                  <a:t>k=10,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=10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9489D9-6D7A-4B2E-927A-32011E765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964" y="5888843"/>
                <a:ext cx="4755572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7EB0F2E-DFED-4992-94EE-1AB657ECB546}"/>
              </a:ext>
            </a:extLst>
          </p:cNvPr>
          <p:cNvSpPr txBox="1"/>
          <p:nvPr/>
        </p:nvSpPr>
        <p:spPr>
          <a:xfrm>
            <a:off x="724630" y="5842604"/>
            <a:ext cx="4755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400" dirty="0">
                <a:latin typeface="Avenir Next LT Pro" panose="020B0504020202020204" pitchFamily="34" charset="0"/>
              </a:rPr>
              <a:t>k=10, unweighted</a:t>
            </a:r>
          </a:p>
        </p:txBody>
      </p:sp>
    </p:spTree>
    <p:extLst>
      <p:ext uri="{BB962C8B-B14F-4D97-AF65-F5344CB8AC3E}">
        <p14:creationId xmlns:p14="http://schemas.microsoft.com/office/powerpoint/2010/main" val="149433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7FCC8-E0AE-47DB-870F-B29E2BCD9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2F-06F9-47F6-B86E-A86741BF4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Weighting is irrelevant for 1-NN models.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B0C1-1A0E-402B-ABE1-21740465C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5B984-EA70-43BB-A7B2-F1093AADB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False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C9E072-696D-450D-AF3E-5649B6FFC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E4B3A2-9F85-4B71-BC9B-F53AB3B3A6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7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200025"/>
            <a:ext cx="9084830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How do I apply k-nearest neighbors to classification problems?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is a decision boundary and how does it vary with k for k-nearest neighbor classifiers?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How can I use a weighting function in </a:t>
            </a:r>
            <a:r>
              <a:rPr lang="en-US" sz="3200" strike="sngStrike" dirty="0" err="1"/>
              <a:t>kNN</a:t>
            </a:r>
            <a:r>
              <a:rPr lang="en-US" sz="3200" strike="sngStrike" dirty="0"/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are some practical Issues for k-NN?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the curse of dimensionality?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How do I do model selection?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k-fold cross validation?</a:t>
            </a:r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6015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k-NN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E0DD4-6708-4C28-B7EA-C18FED11FC16}"/>
              </a:ext>
            </a:extLst>
          </p:cNvPr>
          <p:cNvSpPr txBox="1"/>
          <p:nvPr/>
        </p:nvSpPr>
        <p:spPr>
          <a:xfrm>
            <a:off x="276367" y="545499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Finding Nearest Neighbors Can Be Expensive Computationally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E0E9-AA69-4F2E-A2D5-C2C830971A25}"/>
              </a:ext>
            </a:extLst>
          </p:cNvPr>
          <p:cNvSpPr txBox="1"/>
          <p:nvPr/>
        </p:nvSpPr>
        <p:spPr>
          <a:xfrm>
            <a:off x="518853" y="945609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Suppose our training set contains n, d-dimensional points. For a new point, finding the nearest neighbors requires computing distance to all n points.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5A33A-E068-4518-9ABC-6E4627085372}"/>
              </a:ext>
            </a:extLst>
          </p:cNvPr>
          <p:cNvSpPr txBox="1"/>
          <p:nvPr/>
        </p:nvSpPr>
        <p:spPr>
          <a:xfrm>
            <a:off x="1178858" y="1677076"/>
            <a:ext cx="983428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LT Pro" panose="020B0504020202020204" pitchFamily="34" charset="0"/>
              </a:rPr>
              <a:t>O(</a:t>
            </a:r>
            <a:r>
              <a:rPr lang="en-US" sz="2000" b="1" dirty="0" err="1">
                <a:latin typeface="Avenir Next LT Pro" panose="020B0504020202020204" pitchFamily="34" charset="0"/>
              </a:rPr>
              <a:t>nd</a:t>
            </a:r>
            <a:r>
              <a:rPr lang="en-US" sz="2000" b="1" dirty="0">
                <a:latin typeface="Avenir Next LT Pro" panose="020B0504020202020204" pitchFamily="34" charset="0"/>
              </a:rPr>
              <a:t>) for every test point!</a:t>
            </a:r>
            <a:r>
              <a:rPr lang="en-US" dirty="0">
                <a:latin typeface="Avenir Next LT Pro" panose="020B0504020202020204" pitchFamily="34" charset="0"/>
              </a:rPr>
              <a:t> </a:t>
            </a:r>
            <a:r>
              <a:rPr lang="en-US" sz="1400" dirty="0">
                <a:latin typeface="Avenir Next LT Pro" panose="020B0504020202020204" pitchFamily="34" charset="0"/>
              </a:rPr>
              <a:t>(Most distances require O(d) operations)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LT Pro" panose="020B0504020202020204" pitchFamily="34" charset="0"/>
              </a:rPr>
              <a:t>Plenty of work to speed this up with smart data structures to quickly find approximate nearest neighbors – most focus on partitioning space</a:t>
            </a:r>
          </a:p>
          <a:p>
            <a:pPr marL="800100" lvl="3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venir Next LT Pro" panose="020B0504020202020204" pitchFamily="34" charset="0"/>
              </a:rPr>
              <a:t>Kd</a:t>
            </a:r>
            <a:r>
              <a:rPr lang="en-US" sz="2000" dirty="0">
                <a:latin typeface="Avenir Next LT Pro" panose="020B0504020202020204" pitchFamily="34" charset="0"/>
              </a:rPr>
              <a:t>-trees, Ball-trees, Locality Sensitive Hash, ….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13620-1684-4DE4-B15D-8637EF9ABB0A}"/>
              </a:ext>
            </a:extLst>
          </p:cNvPr>
          <p:cNvSpPr txBox="1"/>
          <p:nvPr/>
        </p:nvSpPr>
        <p:spPr>
          <a:xfrm>
            <a:off x="276367" y="3934246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Have to Store All the Datapoints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45F12-A7A6-4E1A-AE00-25EF99FAD1AC}"/>
              </a:ext>
            </a:extLst>
          </p:cNvPr>
          <p:cNvSpPr txBox="1"/>
          <p:nvPr/>
        </p:nvSpPr>
        <p:spPr>
          <a:xfrm>
            <a:off x="518851" y="4397303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For massive datasets, requires lots of memory</a:t>
            </a:r>
          </a:p>
          <a:p>
            <a:pPr marL="8001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Remove “unimportant examples”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633089-27BE-42A3-9DB3-8A4D0A603C58}"/>
              </a:ext>
            </a:extLst>
          </p:cNvPr>
          <p:cNvGrpSpPr/>
          <p:nvPr/>
        </p:nvGrpSpPr>
        <p:grpSpPr>
          <a:xfrm>
            <a:off x="7198476" y="3884991"/>
            <a:ext cx="2704061" cy="2591865"/>
            <a:chOff x="6824403" y="3474206"/>
            <a:chExt cx="3192434" cy="3059975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4695E79-7484-4114-983F-9F49F2E79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403" y="3474206"/>
              <a:ext cx="3192434" cy="3059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F3D69A-2F3E-4BF6-9527-087D1DCF98B5}"/>
                </a:ext>
              </a:extLst>
            </p:cNvPr>
            <p:cNvSpPr/>
            <p:nvPr/>
          </p:nvSpPr>
          <p:spPr>
            <a:xfrm rot="1813042">
              <a:off x="7681038" y="3714839"/>
              <a:ext cx="421481" cy="1377901"/>
            </a:xfrm>
            <a:prstGeom prst="ellipse">
              <a:avLst/>
            </a:prstGeom>
            <a:solidFill>
              <a:srgbClr val="F2F2F2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6664AA-8BD3-4152-956B-EDB42338DEEF}"/>
                </a:ext>
              </a:extLst>
            </p:cNvPr>
            <p:cNvSpPr/>
            <p:nvPr/>
          </p:nvSpPr>
          <p:spPr>
            <a:xfrm rot="1813042">
              <a:off x="9233001" y="5016186"/>
              <a:ext cx="649368" cy="1377901"/>
            </a:xfrm>
            <a:prstGeom prst="ellipse">
              <a:avLst/>
            </a:prstGeom>
            <a:solidFill>
              <a:srgbClr val="F2F2F2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82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k-NN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E0DD4-6708-4C28-B7EA-C18FED11FC16}"/>
              </a:ext>
            </a:extLst>
          </p:cNvPr>
          <p:cNvSpPr txBox="1"/>
          <p:nvPr/>
        </p:nvSpPr>
        <p:spPr>
          <a:xfrm>
            <a:off x="276367" y="733221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Relative Scale of Features Matters for Most Distance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E0E9-AA69-4F2E-A2D5-C2C830971A25}"/>
              </a:ext>
            </a:extLst>
          </p:cNvPr>
          <p:cNvSpPr txBox="1"/>
          <p:nvPr/>
        </p:nvSpPr>
        <p:spPr>
          <a:xfrm>
            <a:off x="518853" y="1311720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Supposer we want to build a model to predict a person’s shoe size using the person’s height (feet) and weight (</a:t>
            </a:r>
            <a:r>
              <a:rPr lang="en-US" sz="2000" dirty="0" err="1">
                <a:latin typeface="Avenir Next LT Pro" panose="020B0504020202020204" pitchFamily="34" charset="0"/>
              </a:rPr>
              <a:t>lbs</a:t>
            </a:r>
            <a:r>
              <a:rPr lang="en-US" sz="2000" dirty="0">
                <a:latin typeface="Avenir Next LT Pro" panose="020B0504020202020204" pitchFamily="34" charset="0"/>
              </a:rPr>
              <a:t>) to make the prediction.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5A33A-E068-4518-9ABC-6E4627085372}"/>
              </a:ext>
            </a:extLst>
          </p:cNvPr>
          <p:cNvSpPr txBox="1"/>
          <p:nvPr/>
        </p:nvSpPr>
        <p:spPr>
          <a:xfrm>
            <a:off x="1178858" y="2230491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P1: </a:t>
            </a:r>
            <a:r>
              <a:rPr lang="en-US" sz="2000" dirty="0">
                <a:latin typeface="Avenir Next LT Pro" panose="020B0504020202020204" pitchFamily="34" charset="0"/>
              </a:rPr>
              <a:t> (6.1, 175)   </a:t>
            </a:r>
            <a:r>
              <a:rPr lang="en-US" sz="2000" b="1" dirty="0">
                <a:latin typeface="Avenir Next LT Pro" panose="020B0504020202020204" pitchFamily="34" charset="0"/>
              </a:rPr>
              <a:t>P2:</a:t>
            </a:r>
            <a:r>
              <a:rPr lang="en-US" sz="2000" dirty="0">
                <a:latin typeface="Avenir Next LT Pro" panose="020B0504020202020204" pitchFamily="34" charset="0"/>
              </a:rPr>
              <a:t>  (5.7, 168)         </a:t>
            </a:r>
            <a:r>
              <a:rPr lang="en-US" sz="2000" b="1" dirty="0">
                <a:latin typeface="Avenir Next LT Pro" panose="020B0504020202020204" pitchFamily="34" charset="0"/>
              </a:rPr>
              <a:t>New Point: </a:t>
            </a:r>
            <a:r>
              <a:rPr lang="en-US" sz="2000" dirty="0">
                <a:latin typeface="Avenir Next LT Pro" panose="020B0504020202020204" pitchFamily="34" charset="0"/>
              </a:rPr>
              <a:t>(6.1’, 170)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D80CC-89AC-4B53-8AC8-289AEA16A216}"/>
                  </a:ext>
                </a:extLst>
              </p:cNvPr>
              <p:cNvSpPr txBox="1"/>
              <p:nvPr/>
            </p:nvSpPr>
            <p:spPr>
              <a:xfrm>
                <a:off x="1438631" y="2741522"/>
                <a:ext cx="9834284" cy="1215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𝑵𝑷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𝟏𝟕𝟓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𝟏𝟕𝟎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 marL="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𝑵𝑷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𝟏𝟕𝟎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𝟏𝟔𝟖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𝟎𝟒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D80CC-89AC-4B53-8AC8-289AEA16A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31" y="2741522"/>
                <a:ext cx="9834284" cy="12155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668073-5559-4C78-A5B0-57C05CE930AC}"/>
              </a:ext>
            </a:extLst>
          </p:cNvPr>
          <p:cNvSpPr txBox="1"/>
          <p:nvPr/>
        </p:nvSpPr>
        <p:spPr>
          <a:xfrm>
            <a:off x="518852" y="4706084"/>
            <a:ext cx="11389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Because weight has a larger range of values, its difference dominates the distance calculation.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25DC4-F50D-4F18-8C2D-1407CF88BF7D}"/>
              </a:ext>
            </a:extLst>
          </p:cNvPr>
          <p:cNvSpPr txBox="1"/>
          <p:nvPr/>
        </p:nvSpPr>
        <p:spPr>
          <a:xfrm>
            <a:off x="518851" y="5365110"/>
            <a:ext cx="11389129" cy="984885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Features should be normalized to have the same range of values (e.g. [0,1]), otherwise features with larger ranges will have bigger impact on the distance.</a:t>
            </a:r>
          </a:p>
        </p:txBody>
      </p:sp>
    </p:spTree>
    <p:extLst>
      <p:ext uri="{BB962C8B-B14F-4D97-AF65-F5344CB8AC3E}">
        <p14:creationId xmlns:p14="http://schemas.microsoft.com/office/powerpoint/2010/main" val="1511110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k-NN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E0DD4-6708-4C28-B7EA-C18FED11FC16}"/>
              </a:ext>
            </a:extLst>
          </p:cNvPr>
          <p:cNvSpPr txBox="1"/>
          <p:nvPr/>
        </p:nvSpPr>
        <p:spPr>
          <a:xfrm>
            <a:off x="276367" y="733221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Relative Scale of Features Matters for Most Distance Measures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12D2334-D1B0-44AD-8757-4A8D3583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405238"/>
            <a:ext cx="90106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1C511D0-5CCE-4A45-9C1C-FA489B4A5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3620245"/>
            <a:ext cx="90106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631919-BFB1-4272-B377-99FEDF082756}"/>
              </a:ext>
            </a:extLst>
          </p:cNvPr>
          <p:cNvSpPr txBox="1"/>
          <p:nvPr/>
        </p:nvSpPr>
        <p:spPr>
          <a:xfrm>
            <a:off x="1813214" y="5503275"/>
            <a:ext cx="614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k=5, </a:t>
            </a:r>
            <a:r>
              <a:rPr lang="en-US" sz="1800" b="1" dirty="0" err="1">
                <a:latin typeface="Avenir Next LT Pro" panose="020B0504020202020204" pitchFamily="34" charset="0"/>
              </a:rPr>
              <a:t>unwieghted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97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A12E0B8-E17F-414F-8D6C-09CDCE815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485900"/>
            <a:ext cx="90106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k-NN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E0DD4-6708-4C28-B7EA-C18FED11FC16}"/>
              </a:ext>
            </a:extLst>
          </p:cNvPr>
          <p:cNvSpPr txBox="1"/>
          <p:nvPr/>
        </p:nvSpPr>
        <p:spPr>
          <a:xfrm>
            <a:off x="276367" y="733221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Relative Scale of Features Matters for Most Distance Measures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631919-BFB1-4272-B377-99FEDF082756}"/>
              </a:ext>
            </a:extLst>
          </p:cNvPr>
          <p:cNvSpPr txBox="1"/>
          <p:nvPr/>
        </p:nvSpPr>
        <p:spPr>
          <a:xfrm>
            <a:off x="1813214" y="3368930"/>
            <a:ext cx="614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k=50, </a:t>
            </a:r>
            <a:r>
              <a:rPr lang="en-US" sz="1800" b="1" dirty="0" err="1">
                <a:latin typeface="Avenir Next LT Pro" panose="020B0504020202020204" pitchFamily="34" charset="0"/>
              </a:rPr>
              <a:t>unwieghted</a:t>
            </a:r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7F722CD-6D1C-4378-8508-B0BCC0F82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4047259"/>
            <a:ext cx="90106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D1344C-1ABB-4E92-8394-ADF952C95D08}"/>
              </a:ext>
            </a:extLst>
          </p:cNvPr>
          <p:cNvSpPr txBox="1"/>
          <p:nvPr/>
        </p:nvSpPr>
        <p:spPr>
          <a:xfrm>
            <a:off x="1813214" y="5990359"/>
            <a:ext cx="614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k=50, same feature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9DB0-EE5E-41AE-B025-3F680496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A Cautionary Parable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32007-DF4E-4B6F-972A-FA670738E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</a:t>
            </a:fld>
            <a:endParaRPr lang="en-US"/>
          </a:p>
        </p:txBody>
      </p:sp>
      <p:pic>
        <p:nvPicPr>
          <p:cNvPr id="50178" name="Picture 2" descr="dog working on a computer - Dandenong Veterinary Hospital">
            <a:extLst>
              <a:ext uri="{FF2B5EF4-FFF2-40B4-BE49-F238E27FC236}">
                <a16:creationId xmlns:a16="http://schemas.microsoft.com/office/drawing/2014/main" id="{F923BBA5-0AAA-472B-918D-6C7B60DBC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" y="1164503"/>
            <a:ext cx="3054991" cy="21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62817E-E764-4AE5-805C-874D2BDE6350}"/>
              </a:ext>
            </a:extLst>
          </p:cNvPr>
          <p:cNvGrpSpPr/>
          <p:nvPr/>
        </p:nvGrpSpPr>
        <p:grpSpPr>
          <a:xfrm>
            <a:off x="9744360" y="3778088"/>
            <a:ext cx="1443022" cy="2756093"/>
            <a:chOff x="9631626" y="3176862"/>
            <a:chExt cx="1443022" cy="2756093"/>
          </a:xfrm>
        </p:grpSpPr>
        <p:pic>
          <p:nvPicPr>
            <p:cNvPr id="5" name="Picture 6" descr="Garbage PNG &amp; Download Transparent Garbage PNG Images for Free - NicePNG">
              <a:extLst>
                <a:ext uri="{FF2B5EF4-FFF2-40B4-BE49-F238E27FC236}">
                  <a16:creationId xmlns:a16="http://schemas.microsoft.com/office/drawing/2014/main" id="{63163300-0308-49E3-B017-B779D138A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1626" y="4061837"/>
              <a:ext cx="1443022" cy="187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dog working on a computer - Dandenong Veterinary Hospital">
              <a:extLst>
                <a:ext uri="{FF2B5EF4-FFF2-40B4-BE49-F238E27FC236}">
                  <a16:creationId xmlns:a16="http://schemas.microsoft.com/office/drawing/2014/main" id="{50A87E9F-E1F4-44A4-9BA9-294B6D0B88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7"/>
            <a:stretch/>
          </p:blipFill>
          <p:spPr bwMode="auto">
            <a:xfrm rot="16200000">
              <a:off x="9586675" y="3314040"/>
              <a:ext cx="1407664" cy="1133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1494BE79-8B15-425F-81D7-729BA630C7A3}"/>
              </a:ext>
            </a:extLst>
          </p:cNvPr>
          <p:cNvSpPr/>
          <p:nvPr/>
        </p:nvSpPr>
        <p:spPr>
          <a:xfrm rot="16200000">
            <a:off x="1318949" y="1509603"/>
            <a:ext cx="1684927" cy="790499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Arrow: Clockwise curve with solid fill">
            <a:extLst>
              <a:ext uri="{FF2B5EF4-FFF2-40B4-BE49-F238E27FC236}">
                <a16:creationId xmlns:a16="http://schemas.microsoft.com/office/drawing/2014/main" id="{7313AFF7-F6C4-4D26-82C2-1B9E3FDB7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882231">
            <a:off x="3017886" y="1014849"/>
            <a:ext cx="1375462" cy="1375462"/>
          </a:xfrm>
          <a:prstGeom prst="rect">
            <a:avLst/>
          </a:prstGeom>
        </p:spPr>
      </p:pic>
      <p:pic>
        <p:nvPicPr>
          <p:cNvPr id="50180" name="Picture 4" descr="Dominance and Dogs: Who is the Boss? | Dog Star Daily">
            <a:extLst>
              <a:ext uri="{FF2B5EF4-FFF2-40B4-BE49-F238E27FC236}">
                <a16:creationId xmlns:a16="http://schemas.microsoft.com/office/drawing/2014/main" id="{199A765D-668D-4638-A9C8-197C3D800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872" y="881283"/>
            <a:ext cx="2537529" cy="196032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Upward trend with solid fill">
            <a:extLst>
              <a:ext uri="{FF2B5EF4-FFF2-40B4-BE49-F238E27FC236}">
                <a16:creationId xmlns:a16="http://schemas.microsoft.com/office/drawing/2014/main" id="{DC8883B6-036D-45AF-AF05-3909E7449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6705" y="397186"/>
            <a:ext cx="1277246" cy="1277246"/>
          </a:xfrm>
          <a:prstGeom prst="rect">
            <a:avLst/>
          </a:prstGeom>
        </p:spPr>
      </p:pic>
      <p:pic>
        <p:nvPicPr>
          <p:cNvPr id="50182" name="Picture 6" descr="Amazon.com : HJKH PJKL I'm A Realtor Ask Me Pet Dog Puppy Cat Triangle Bibs  Scarf Bandana Collar Neckerchief Mchoice - Any Pets : Pet Supplies">
            <a:extLst>
              <a:ext uri="{FF2B5EF4-FFF2-40B4-BE49-F238E27FC236}">
                <a16:creationId xmlns:a16="http://schemas.microsoft.com/office/drawing/2014/main" id="{C65A5AFD-A887-48A5-A2DA-4FD951222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3"/>
          <a:stretch/>
        </p:blipFill>
        <p:spPr bwMode="auto">
          <a:xfrm>
            <a:off x="1653436" y="4251515"/>
            <a:ext cx="2447364" cy="261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Arrow: Clockwise curve with solid fill">
            <a:extLst>
              <a:ext uri="{FF2B5EF4-FFF2-40B4-BE49-F238E27FC236}">
                <a16:creationId xmlns:a16="http://schemas.microsoft.com/office/drawing/2014/main" id="{F3B68946-B12C-446E-9D72-200D01426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202136">
            <a:off x="3873682" y="2980408"/>
            <a:ext cx="1375462" cy="1375462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EDA126F-C413-4E2F-BE9B-DCBC2864F977}"/>
              </a:ext>
            </a:extLst>
          </p:cNvPr>
          <p:cNvSpPr/>
          <p:nvPr/>
        </p:nvSpPr>
        <p:spPr>
          <a:xfrm rot="5400000">
            <a:off x="3413842" y="5110277"/>
            <a:ext cx="1684927" cy="79049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Downward trend graph with solid fill">
            <a:extLst>
              <a:ext uri="{FF2B5EF4-FFF2-40B4-BE49-F238E27FC236}">
                <a16:creationId xmlns:a16="http://schemas.microsoft.com/office/drawing/2014/main" id="{0602109F-9879-4967-A7DB-7ADD91B054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9904" y="4831455"/>
            <a:ext cx="914400" cy="9144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4E5ED7D-3428-42E8-90C5-611F1664DE5C}"/>
              </a:ext>
            </a:extLst>
          </p:cNvPr>
          <p:cNvSpPr/>
          <p:nvPr/>
        </p:nvSpPr>
        <p:spPr>
          <a:xfrm>
            <a:off x="6660460" y="4923604"/>
            <a:ext cx="2256774" cy="7301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4E0DAEB5-D1C6-4982-A9B7-54A26F090552}"/>
              </a:ext>
            </a:extLst>
          </p:cNvPr>
          <p:cNvSpPr/>
          <p:nvPr/>
        </p:nvSpPr>
        <p:spPr>
          <a:xfrm>
            <a:off x="8014050" y="1069621"/>
            <a:ext cx="3645074" cy="2021976"/>
          </a:xfrm>
          <a:prstGeom prst="cloudCallout">
            <a:avLst>
              <a:gd name="adj1" fmla="val 9751"/>
              <a:gd name="adj2" fmla="val 1102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0"/>
              </a:rPr>
              <a:t>But it worked so well on training data. The loss was so low!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05E214-1947-4EE4-A070-7929F5A3B0A5}"/>
              </a:ext>
            </a:extLst>
          </p:cNvPr>
          <p:cNvGrpSpPr/>
          <p:nvPr/>
        </p:nvGrpSpPr>
        <p:grpSpPr>
          <a:xfrm>
            <a:off x="-10988" y="455916"/>
            <a:ext cx="1886770" cy="889609"/>
            <a:chOff x="399230" y="1881029"/>
            <a:chExt cx="1886770" cy="8896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C50D204-4BB8-4C2F-B9D7-1E586A14D69D}"/>
                </a:ext>
              </a:extLst>
            </p:cNvPr>
            <p:cNvGrpSpPr/>
            <p:nvPr/>
          </p:nvGrpSpPr>
          <p:grpSpPr>
            <a:xfrm>
              <a:off x="399230" y="1881029"/>
              <a:ext cx="830997" cy="830997"/>
              <a:chOff x="5461000" y="2971800"/>
              <a:chExt cx="914400" cy="914400"/>
            </a:xfrm>
          </p:grpSpPr>
          <p:pic>
            <p:nvPicPr>
              <p:cNvPr id="25" name="Graphic 24" descr="Home with solid fill">
                <a:extLst>
                  <a:ext uri="{FF2B5EF4-FFF2-40B4-BE49-F238E27FC236}">
                    <a16:creationId xmlns:a16="http://schemas.microsoft.com/office/drawing/2014/main" id="{F03DD568-8C29-4CB0-89C8-A521E927D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4610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1B037D0-7A41-45DB-93BF-238899010F03}"/>
                  </a:ext>
                </a:extLst>
              </p:cNvPr>
              <p:cNvSpPr/>
              <p:nvPr/>
            </p:nvSpPr>
            <p:spPr>
              <a:xfrm>
                <a:off x="5632057" y="3528127"/>
                <a:ext cx="558350" cy="24276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A7B265-3B64-4632-9CCC-A063304C4D75}"/>
                </a:ext>
              </a:extLst>
            </p:cNvPr>
            <p:cNvSpPr txBox="1"/>
            <p:nvPr/>
          </p:nvSpPr>
          <p:spPr>
            <a:xfrm>
              <a:off x="565014" y="2124307"/>
              <a:ext cx="17209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 err="1">
                  <a:solidFill>
                    <a:schemeClr val="bg1"/>
                  </a:solidFill>
                  <a:latin typeface="Broadway" panose="04040905080B02020502" pitchFamily="82" charset="0"/>
                </a:rPr>
                <a:t>M</a:t>
              </a:r>
              <a:r>
                <a:rPr lang="en-US" sz="3600" b="1" dirty="0" err="1">
                  <a:ln w="19050">
                    <a:solidFill>
                      <a:schemeClr val="bg1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Avenir Next LT Pro" panose="020B0504020202020204" pitchFamily="34" charset="0"/>
                </a:rPr>
                <a:t>illow</a:t>
              </a:r>
              <a:endParaRPr lang="en-US" sz="3600" dirty="0">
                <a:latin typeface="Avenir Next LT Pro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326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with k-NN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E0DD4-6708-4C28-B7EA-C18FED11FC16}"/>
              </a:ext>
            </a:extLst>
          </p:cNvPr>
          <p:cNvSpPr txBox="1"/>
          <p:nvPr/>
        </p:nvSpPr>
        <p:spPr>
          <a:xfrm>
            <a:off x="276367" y="733221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Irrelevant Features Also Contribute to Distance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E0E9-AA69-4F2E-A2D5-C2C830971A25}"/>
              </a:ext>
            </a:extLst>
          </p:cNvPr>
          <p:cNvSpPr txBox="1"/>
          <p:nvPr/>
        </p:nvSpPr>
        <p:spPr>
          <a:xfrm>
            <a:off x="401436" y="1311720"/>
            <a:ext cx="98342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Suppose we have other details about the people than their height and weight – things like GPA, number of shoes owned, zip code, etc. People have the urge to use every bit of data they find!</a:t>
            </a:r>
          </a:p>
          <a:p>
            <a:pPr marL="0" lvl="2"/>
            <a:endParaRPr lang="en-US" sz="2000" dirty="0">
              <a:latin typeface="Avenir Next LT Pro" panose="020B0504020202020204" pitchFamily="34" charset="0"/>
            </a:endParaRPr>
          </a:p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Should we include these?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68073-5559-4C78-A5B0-57C05CE930AC}"/>
              </a:ext>
            </a:extLst>
          </p:cNvPr>
          <p:cNvSpPr txBox="1"/>
          <p:nvPr/>
        </p:nvSpPr>
        <p:spPr>
          <a:xfrm>
            <a:off x="401436" y="4801340"/>
            <a:ext cx="113891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Beyond this, adding more attributes increased the dimensionality of our space, incurring the...</a:t>
            </a:r>
            <a:endParaRPr lang="en-US" sz="2400" dirty="0">
              <a:latin typeface="Avenir Next LT Pro" panose="020B0504020202020204" pitchFamily="34" charset="0"/>
            </a:endParaRPr>
          </a:p>
          <a:p>
            <a:pPr marL="0" lvl="2" algn="ctr"/>
            <a:r>
              <a:rPr lang="en-US" sz="2400" dirty="0">
                <a:latin typeface="Avenir Next LT Pro" panose="020B0504020202020204" pitchFamily="34" charset="0"/>
              </a:rPr>
              <a:t>	</a:t>
            </a:r>
            <a:r>
              <a:rPr lang="en-US" sz="4800" b="1" dirty="0">
                <a:latin typeface="Chiller" panose="04020404031007020602" pitchFamily="82" charset="0"/>
              </a:rPr>
              <a:t> </a:t>
            </a:r>
            <a:r>
              <a:rPr lang="en-US" sz="6000" b="1" cap="small" dirty="0">
                <a:latin typeface="Chiller" panose="04020404031007020602" pitchFamily="82" charset="0"/>
              </a:rPr>
              <a:t>curse of dimensionality</a:t>
            </a:r>
            <a:r>
              <a:rPr lang="en-US" sz="6000" b="1" dirty="0">
                <a:latin typeface="Chiller" panose="04020404031007020602" pitchFamily="82" charset="0"/>
              </a:rPr>
              <a:t> </a:t>
            </a:r>
            <a:endParaRPr lang="en-US" sz="2400" b="1" dirty="0">
              <a:latin typeface="Chiller" panose="040204040310070206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25DC4-F50D-4F18-8C2D-1407CF88BF7D}"/>
              </a:ext>
            </a:extLst>
          </p:cNvPr>
          <p:cNvSpPr txBox="1"/>
          <p:nvPr/>
        </p:nvSpPr>
        <p:spPr>
          <a:xfrm>
            <a:off x="401436" y="3111194"/>
            <a:ext cx="11389129" cy="984885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txBody>
          <a:bodyPr wrap="square" lIns="182880" tIns="182880" rIns="182880" bIns="182880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Probably not. For k-NN to work, we want “nearness” in space to imply nearness in output. Adding a bunch of irrelevant attributes will make our distance less meaningful.</a:t>
            </a:r>
          </a:p>
        </p:txBody>
      </p:sp>
    </p:spTree>
    <p:extLst>
      <p:ext uri="{BB962C8B-B14F-4D97-AF65-F5344CB8AC3E}">
        <p14:creationId xmlns:p14="http://schemas.microsoft.com/office/powerpoint/2010/main" val="29049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51</a:t>
            </a:fld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5262284-0018-4665-85AB-D44C048D7BAF}"/>
              </a:ext>
            </a:extLst>
          </p:cNvPr>
          <p:cNvSpPr txBox="1"/>
          <p:nvPr/>
        </p:nvSpPr>
        <p:spPr>
          <a:xfrm>
            <a:off x="465409" y="829422"/>
            <a:ext cx="112451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3200" b="1" dirty="0">
                <a:latin typeface="Avenir Next LT Pro" panose="020B0504020202020204" pitchFamily="34" charset="0"/>
              </a:rPr>
              <a:t>High dimensional spaces can be really </a:t>
            </a:r>
            <a:r>
              <a:rPr lang="en-US" sz="3200" b="1" dirty="0" err="1">
                <a:latin typeface="Avenir Next LT Pro" panose="020B0504020202020204" pitchFamily="34" charset="0"/>
              </a:rPr>
              <a:t>really</a:t>
            </a:r>
            <a:r>
              <a:rPr lang="en-US" sz="3200" b="1" dirty="0">
                <a:latin typeface="Avenir Next LT Pro" panose="020B0504020202020204" pitchFamily="34" charset="0"/>
              </a:rPr>
              <a:t> unintuitive. </a:t>
            </a:r>
          </a:p>
          <a:p>
            <a:pPr marL="0" lvl="2"/>
            <a:endParaRPr lang="en-US" sz="2000" b="1" dirty="0">
              <a:latin typeface="Avenir Next LT Pro" panose="020B0504020202020204" pitchFamily="34" charset="0"/>
            </a:endParaRPr>
          </a:p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Distance doesn’t behave the way we think about it in 1/2/3 dimensions. Further, cost of computing distances scales with dimensionality and the same amount of data fills a smaller fraction of space. </a:t>
            </a:r>
          </a:p>
        </p:txBody>
      </p:sp>
      <p:pic>
        <p:nvPicPr>
          <p:cNvPr id="22530" name="Picture 2" descr="S2Lab · TESSERACT: A Framework for Fair and Sound Evaluations of ML  Classifiers.">
            <a:extLst>
              <a:ext uri="{FF2B5EF4-FFF2-40B4-BE49-F238E27FC236}">
                <a16:creationId xmlns:a16="http://schemas.microsoft.com/office/drawing/2014/main" id="{6AD59A96-6B96-43BB-B3F7-8651699F44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87" y="2754538"/>
            <a:ext cx="36290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B2224F1-0069-4807-ACC4-F061D1CCBBC7}"/>
              </a:ext>
            </a:extLst>
          </p:cNvPr>
          <p:cNvSpPr txBox="1"/>
          <p:nvPr/>
        </p:nvSpPr>
        <p:spPr>
          <a:xfrm>
            <a:off x="465408" y="5671882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Lots of reasons k-nearest neighbors seems like it </a:t>
            </a:r>
            <a:r>
              <a:rPr lang="en-US" sz="2000" b="1" i="1" dirty="0">
                <a:latin typeface="Avenir Next LT Pro" panose="020B0504020202020204" pitchFamily="34" charset="0"/>
              </a:rPr>
              <a:t>shouldn’t</a:t>
            </a:r>
            <a:r>
              <a:rPr lang="en-US" sz="2000" b="1" dirty="0">
                <a:latin typeface="Avenir Next LT Pro" panose="020B0504020202020204" pitchFamily="34" charset="0"/>
              </a:rPr>
              <a:t> work in high dimensions.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26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1AF88C-A7B5-4549-9D0C-4D9FC7D59C24}"/>
                  </a:ext>
                </a:extLst>
              </p:cNvPr>
              <p:cNvSpPr txBox="1"/>
              <p:nvPr/>
            </p:nvSpPr>
            <p:spPr>
              <a:xfrm>
                <a:off x="465409" y="492215"/>
                <a:ext cx="109104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Example 1: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Consider a circle of radius 1 and a thin shell of width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beneath its surface.</a:t>
                </a:r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1AF88C-A7B5-4549-9D0C-4D9FC7D59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" y="492215"/>
                <a:ext cx="10910455" cy="400110"/>
              </a:xfrm>
              <a:prstGeom prst="rect">
                <a:avLst/>
              </a:prstGeom>
              <a:blipFill>
                <a:blip r:embed="rId2"/>
                <a:stretch>
                  <a:fillRect l="-559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EE7783-8289-4AE3-AAF8-8F49CC85106F}"/>
                  </a:ext>
                </a:extLst>
              </p:cNvPr>
              <p:cNvSpPr txBox="1"/>
              <p:nvPr/>
            </p:nvSpPr>
            <p:spPr>
              <a:xfrm>
                <a:off x="4587696" y="2563964"/>
                <a:ext cx="5394735" cy="40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𝑊h𝑜𝑙𝑒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𝐶𝑖𝑟𝑐𝑙𝑒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𝝅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EE7783-8289-4AE3-AAF8-8F49CC851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696" y="2563964"/>
                <a:ext cx="5394735" cy="407099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B5AD0641-EB55-46AF-BDE8-1869FD7BB54E}"/>
              </a:ext>
            </a:extLst>
          </p:cNvPr>
          <p:cNvSpPr/>
          <p:nvPr/>
        </p:nvSpPr>
        <p:spPr>
          <a:xfrm>
            <a:off x="555880" y="1534690"/>
            <a:ext cx="4034779" cy="40347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D73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D9725EE-D1DF-4AA6-BF49-39A336094490}"/>
              </a:ext>
            </a:extLst>
          </p:cNvPr>
          <p:cNvSpPr/>
          <p:nvPr/>
        </p:nvSpPr>
        <p:spPr>
          <a:xfrm>
            <a:off x="866231" y="1845041"/>
            <a:ext cx="3414076" cy="3414076"/>
          </a:xfrm>
          <a:prstGeom prst="ellipse">
            <a:avLst/>
          </a:prstGeom>
          <a:solidFill>
            <a:schemeClr val="bg1"/>
          </a:solidFill>
          <a:ln w="38100">
            <a:solidFill>
              <a:srgbClr val="D73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1F9710E-D859-4685-8A7F-AA7219C32699}"/>
              </a:ext>
            </a:extLst>
          </p:cNvPr>
          <p:cNvCxnSpPr>
            <a:endCxn id="41" idx="6"/>
          </p:cNvCxnSpPr>
          <p:nvPr/>
        </p:nvCxnSpPr>
        <p:spPr>
          <a:xfrm>
            <a:off x="2573268" y="3552078"/>
            <a:ext cx="2017391" cy="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6A675B7-D126-4A64-A4C8-A6727582BD01}"/>
                  </a:ext>
                </a:extLst>
              </p:cNvPr>
              <p:cNvSpPr txBox="1"/>
              <p:nvPr/>
            </p:nvSpPr>
            <p:spPr>
              <a:xfrm>
                <a:off x="3277015" y="3151968"/>
                <a:ext cx="94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6A675B7-D126-4A64-A4C8-A6727582B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15" y="3151968"/>
                <a:ext cx="94588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4878A89-1403-4E68-AC53-0A8885007ECD}"/>
                  </a:ext>
                </a:extLst>
              </p:cNvPr>
              <p:cNvSpPr txBox="1"/>
              <p:nvPr/>
            </p:nvSpPr>
            <p:spPr>
              <a:xfrm>
                <a:off x="1800568" y="4298509"/>
                <a:ext cx="19387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4878A89-1403-4E68-AC53-0A8885007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568" y="4298509"/>
                <a:ext cx="193877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47B924-0FC2-474A-B74A-A80A04E8A946}"/>
              </a:ext>
            </a:extLst>
          </p:cNvPr>
          <p:cNvCxnSpPr>
            <a:cxnSpLocks/>
          </p:cNvCxnSpPr>
          <p:nvPr/>
        </p:nvCxnSpPr>
        <p:spPr>
          <a:xfrm>
            <a:off x="2573268" y="3552078"/>
            <a:ext cx="777320" cy="149286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31CB4CC-6809-4127-A864-A5909334E8BE}"/>
              </a:ext>
            </a:extLst>
          </p:cNvPr>
          <p:cNvSpPr txBox="1"/>
          <p:nvPr/>
        </p:nvSpPr>
        <p:spPr>
          <a:xfrm>
            <a:off x="4940111" y="1334635"/>
            <a:ext cx="7030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What percentage of the area is within the thin shell?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170944-8580-4E48-A11D-BB32370B6015}"/>
                  </a:ext>
                </a:extLst>
              </p:cNvPr>
              <p:cNvSpPr txBox="1"/>
              <p:nvPr/>
            </p:nvSpPr>
            <p:spPr>
              <a:xfrm>
                <a:off x="4984054" y="2951886"/>
                <a:ext cx="6753731" cy="40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𝑆h𝑒𝑙𝑙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𝝅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𝝅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𝝅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170944-8580-4E48-A11D-BB32370B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054" y="2951886"/>
                <a:ext cx="6753731" cy="407099"/>
              </a:xfrm>
              <a:prstGeom prst="rect">
                <a:avLst/>
              </a:prstGeom>
              <a:blipFill>
                <a:blip r:embed="rId6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6F1B1E-DF30-4933-9F0D-465CFB1AAB7F}"/>
                  </a:ext>
                </a:extLst>
              </p:cNvPr>
              <p:cNvSpPr txBox="1"/>
              <p:nvPr/>
            </p:nvSpPr>
            <p:spPr>
              <a:xfrm>
                <a:off x="4765384" y="4011611"/>
                <a:ext cx="6870736" cy="771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𝑨𝒓𝒆𝒂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𝑺𝒉𝒆𝒍𝒍</m:t>
                          </m:r>
                        </m:num>
                        <m:den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𝑨𝒓𝒆𝒂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𝑪𝒊𝒓𝒄𝒍𝒆</m:t>
                          </m:r>
                        </m:den>
                      </m:f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6F1B1E-DF30-4933-9F0D-465CFB1AA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384" y="4011611"/>
                <a:ext cx="6870736" cy="7717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60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8" grpId="0"/>
      <p:bldP spid="7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1AF88C-A7B5-4549-9D0C-4D9FC7D59C24}"/>
                  </a:ext>
                </a:extLst>
              </p:cNvPr>
              <p:cNvSpPr txBox="1"/>
              <p:nvPr/>
            </p:nvSpPr>
            <p:spPr>
              <a:xfrm>
                <a:off x="465409" y="492215"/>
                <a:ext cx="109104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Example 1: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Consider a circle of radius 1 and a thin shell of width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beneath its surface.</a:t>
                </a:r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1AF88C-A7B5-4549-9D0C-4D9FC7D59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9" y="492215"/>
                <a:ext cx="10910455" cy="400110"/>
              </a:xfrm>
              <a:prstGeom prst="rect">
                <a:avLst/>
              </a:prstGeom>
              <a:blipFill>
                <a:blip r:embed="rId2"/>
                <a:stretch>
                  <a:fillRect l="-559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B5AD0641-EB55-46AF-BDE8-1869FD7BB54E}"/>
              </a:ext>
            </a:extLst>
          </p:cNvPr>
          <p:cNvSpPr/>
          <p:nvPr/>
        </p:nvSpPr>
        <p:spPr>
          <a:xfrm>
            <a:off x="555880" y="1534690"/>
            <a:ext cx="4034779" cy="403477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D73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D9725EE-D1DF-4AA6-BF49-39A336094490}"/>
              </a:ext>
            </a:extLst>
          </p:cNvPr>
          <p:cNvSpPr/>
          <p:nvPr/>
        </p:nvSpPr>
        <p:spPr>
          <a:xfrm>
            <a:off x="866231" y="1845041"/>
            <a:ext cx="3414076" cy="3414076"/>
          </a:xfrm>
          <a:prstGeom prst="ellipse">
            <a:avLst/>
          </a:prstGeom>
          <a:solidFill>
            <a:schemeClr val="bg1"/>
          </a:solidFill>
          <a:ln w="38100">
            <a:solidFill>
              <a:srgbClr val="D73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1F9710E-D859-4685-8A7F-AA7219C32699}"/>
              </a:ext>
            </a:extLst>
          </p:cNvPr>
          <p:cNvCxnSpPr>
            <a:endCxn id="41" idx="6"/>
          </p:cNvCxnSpPr>
          <p:nvPr/>
        </p:nvCxnSpPr>
        <p:spPr>
          <a:xfrm>
            <a:off x="2573268" y="3552078"/>
            <a:ext cx="2017391" cy="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6A675B7-D126-4A64-A4C8-A6727582BD01}"/>
                  </a:ext>
                </a:extLst>
              </p:cNvPr>
              <p:cNvSpPr txBox="1"/>
              <p:nvPr/>
            </p:nvSpPr>
            <p:spPr>
              <a:xfrm>
                <a:off x="3277015" y="3151968"/>
                <a:ext cx="9458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6A675B7-D126-4A64-A4C8-A6727582B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15" y="3151968"/>
                <a:ext cx="94588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4878A89-1403-4E68-AC53-0A8885007ECD}"/>
                  </a:ext>
                </a:extLst>
              </p:cNvPr>
              <p:cNvSpPr txBox="1"/>
              <p:nvPr/>
            </p:nvSpPr>
            <p:spPr>
              <a:xfrm>
                <a:off x="1800568" y="4298509"/>
                <a:ext cx="19387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4878A89-1403-4E68-AC53-0A8885007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568" y="4298509"/>
                <a:ext cx="193877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47B924-0FC2-474A-B74A-A80A04E8A946}"/>
              </a:ext>
            </a:extLst>
          </p:cNvPr>
          <p:cNvCxnSpPr>
            <a:cxnSpLocks/>
          </p:cNvCxnSpPr>
          <p:nvPr/>
        </p:nvCxnSpPr>
        <p:spPr>
          <a:xfrm>
            <a:off x="2573268" y="3552078"/>
            <a:ext cx="777320" cy="149286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31CB4CC-6809-4127-A864-A5909334E8BE}"/>
              </a:ext>
            </a:extLst>
          </p:cNvPr>
          <p:cNvSpPr txBox="1"/>
          <p:nvPr/>
        </p:nvSpPr>
        <p:spPr>
          <a:xfrm>
            <a:off x="4940111" y="1334635"/>
            <a:ext cx="7030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What percentage of the area is within the thin shell?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9F423EE3-7748-4F45-B97E-72713907F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636" y="1921478"/>
            <a:ext cx="4669609" cy="444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B02DA7-4992-45C3-9FC8-6A81D8C7AFE5}"/>
                  </a:ext>
                </a:extLst>
              </p:cNvPr>
              <p:cNvSpPr txBox="1"/>
              <p:nvPr/>
            </p:nvSpPr>
            <p:spPr>
              <a:xfrm>
                <a:off x="-862100" y="5691568"/>
                <a:ext cx="6870736" cy="73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𝑨𝒓𝒆𝒂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𝑺𝒉𝒆𝒍𝒍</m:t>
                          </m:r>
                        </m:num>
                        <m:den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𝑨𝒓𝒆𝒂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𝑪𝒊𝒓𝒄𝒍𝒆</m:t>
                          </m:r>
                        </m:den>
                      </m:f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B02DA7-4992-45C3-9FC8-6A81D8C7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100" y="5691568"/>
                <a:ext cx="6870736" cy="7314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41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54</a:t>
            </a:fld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CB38B4-C3B9-4968-BC1F-4C4C797DE26F}"/>
              </a:ext>
            </a:extLst>
          </p:cNvPr>
          <p:cNvCxnSpPr>
            <a:cxnSpLocks/>
          </p:cNvCxnSpPr>
          <p:nvPr/>
        </p:nvCxnSpPr>
        <p:spPr>
          <a:xfrm>
            <a:off x="3610947" y="1178733"/>
            <a:ext cx="0" cy="4373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5AD0641-EB55-46AF-BDE8-1869FD7BB54E}"/>
              </a:ext>
            </a:extLst>
          </p:cNvPr>
          <p:cNvSpPr/>
          <p:nvPr/>
        </p:nvSpPr>
        <p:spPr>
          <a:xfrm>
            <a:off x="4948697" y="2466988"/>
            <a:ext cx="1511559" cy="1511559"/>
          </a:xfrm>
          <a:prstGeom prst="ellipse">
            <a:avLst/>
          </a:prstGeom>
          <a:noFill/>
          <a:ln w="38100">
            <a:solidFill>
              <a:srgbClr val="D73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Sphere outline">
            <a:extLst>
              <a:ext uri="{FF2B5EF4-FFF2-40B4-BE49-F238E27FC236}">
                <a16:creationId xmlns:a16="http://schemas.microsoft.com/office/drawing/2014/main" id="{326C86FF-B404-4BC1-B495-4622CE318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4266" y="2253380"/>
            <a:ext cx="1938774" cy="193877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0FF8C01-B25E-4615-ABF7-AE0870CA6022}"/>
              </a:ext>
            </a:extLst>
          </p:cNvPr>
          <p:cNvSpPr txBox="1"/>
          <p:nvPr/>
        </p:nvSpPr>
        <p:spPr>
          <a:xfrm>
            <a:off x="851579" y="1438495"/>
            <a:ext cx="19387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d=1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4B3B7C-9927-4D55-BCD4-666A2A783958}"/>
                  </a:ext>
                </a:extLst>
              </p:cNvPr>
              <p:cNvSpPr txBox="1"/>
              <p:nvPr/>
            </p:nvSpPr>
            <p:spPr>
              <a:xfrm>
                <a:off x="851579" y="1926260"/>
                <a:ext cx="1938778" cy="341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4B3B7C-9927-4D55-BCD4-666A2A783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79" y="1926260"/>
                <a:ext cx="1938778" cy="341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F4F609-08BF-43CC-BE6C-0FEF0BFB92B4}"/>
                  </a:ext>
                </a:extLst>
              </p:cNvPr>
              <p:cNvSpPr txBox="1"/>
              <p:nvPr/>
            </p:nvSpPr>
            <p:spPr>
              <a:xfrm>
                <a:off x="4735087" y="1926260"/>
                <a:ext cx="1938778" cy="34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F4F609-08BF-43CC-BE6C-0FEF0BFB9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87" y="1926260"/>
                <a:ext cx="1938778" cy="341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5553A22-8D76-4B30-BA7C-8F00C0F88EDF}"/>
                  </a:ext>
                </a:extLst>
              </p:cNvPr>
              <p:cNvSpPr txBox="1"/>
              <p:nvPr/>
            </p:nvSpPr>
            <p:spPr>
              <a:xfrm>
                <a:off x="9017057" y="1910209"/>
                <a:ext cx="2433192" cy="343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5553A22-8D76-4B30-BA7C-8F00C0F88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57" y="1910209"/>
                <a:ext cx="2433192" cy="343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F4C6B91-AE4E-408E-8465-A75814C25337}"/>
              </a:ext>
            </a:extLst>
          </p:cNvPr>
          <p:cNvGrpSpPr/>
          <p:nvPr/>
        </p:nvGrpSpPr>
        <p:grpSpPr>
          <a:xfrm>
            <a:off x="640052" y="3098348"/>
            <a:ext cx="2361833" cy="248838"/>
            <a:chOff x="640053" y="3509736"/>
            <a:chExt cx="2361833" cy="24883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BCD1A5-9DC9-44D1-99CC-B4270AF685E3}"/>
                </a:ext>
              </a:extLst>
            </p:cNvPr>
            <p:cNvGrpSpPr/>
            <p:nvPr/>
          </p:nvGrpSpPr>
          <p:grpSpPr>
            <a:xfrm>
              <a:off x="640053" y="3509736"/>
              <a:ext cx="2361833" cy="248838"/>
              <a:chOff x="935883" y="3180162"/>
              <a:chExt cx="2361833" cy="248838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878898B-8232-4B88-9990-312D6FD46B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883" y="3304581"/>
                <a:ext cx="234730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38ADECA-B8CD-47FB-B556-8B39617CF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3145" y="3180162"/>
                <a:ext cx="0" cy="248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66F70A2-8E1E-4B21-8DF4-55B688E8C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788" y="3180162"/>
                <a:ext cx="0" cy="248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CC35580-84EC-468A-A9A0-36DDC7597F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0431" y="3180162"/>
                <a:ext cx="0" cy="248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9E4887C-9B7E-479C-81E3-F3D4E9446A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9074" y="3180162"/>
                <a:ext cx="0" cy="248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976C9F4-F847-4B40-B7D4-B34BB97A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7716" y="3180162"/>
                <a:ext cx="0" cy="248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D1B930C-5262-4D2D-B634-5CD917FC7AFB}"/>
                </a:ext>
              </a:extLst>
            </p:cNvPr>
            <p:cNvCxnSpPr/>
            <p:nvPr/>
          </p:nvCxnSpPr>
          <p:spPr>
            <a:xfrm>
              <a:off x="1235958" y="3634155"/>
              <a:ext cx="1177286" cy="0"/>
            </a:xfrm>
            <a:prstGeom prst="line">
              <a:avLst/>
            </a:prstGeom>
            <a:ln w="76200">
              <a:solidFill>
                <a:srgbClr val="D73F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6A675B7-D126-4A64-A4C8-A6727582BD01}"/>
              </a:ext>
            </a:extLst>
          </p:cNvPr>
          <p:cNvSpPr txBox="1"/>
          <p:nvPr/>
        </p:nvSpPr>
        <p:spPr>
          <a:xfrm>
            <a:off x="4735087" y="1438495"/>
            <a:ext cx="19387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d=2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B2D3C11-2EAE-45C5-8258-6E56405C34A2}"/>
              </a:ext>
            </a:extLst>
          </p:cNvPr>
          <p:cNvSpPr txBox="1"/>
          <p:nvPr/>
        </p:nvSpPr>
        <p:spPr>
          <a:xfrm>
            <a:off x="9264264" y="1438495"/>
            <a:ext cx="19387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d=3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7A1F1F-734C-4799-8FC8-2D28C2090C73}"/>
                  </a:ext>
                </a:extLst>
              </p:cNvPr>
              <p:cNvSpPr txBox="1"/>
              <p:nvPr/>
            </p:nvSpPr>
            <p:spPr>
              <a:xfrm>
                <a:off x="296658" y="4362059"/>
                <a:ext cx="304862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𝑊h𝑜𝑙𝑒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B7A1F1F-734C-4799-8FC8-2D28C2090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58" y="4362059"/>
                <a:ext cx="3048621" cy="400110"/>
              </a:xfrm>
              <a:prstGeom prst="rect">
                <a:avLst/>
              </a:prstGeom>
              <a:blipFill>
                <a:blip r:embed="rId7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FA9E70-6F0A-4046-8450-D684071584EA}"/>
                  </a:ext>
                </a:extLst>
              </p:cNvPr>
              <p:cNvSpPr txBox="1"/>
              <p:nvPr/>
            </p:nvSpPr>
            <p:spPr>
              <a:xfrm>
                <a:off x="4165868" y="4362059"/>
                <a:ext cx="3077217" cy="407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𝑊h𝑜𝑙𝑒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FA9E70-6F0A-4046-8450-D6840715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68" y="4362059"/>
                <a:ext cx="3077217" cy="407099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3B8D1B-020E-40F6-8076-957345BD805F}"/>
                  </a:ext>
                </a:extLst>
              </p:cNvPr>
              <p:cNvSpPr txBox="1"/>
              <p:nvPr/>
            </p:nvSpPr>
            <p:spPr>
              <a:xfrm>
                <a:off x="8647196" y="4227375"/>
                <a:ext cx="3172915" cy="669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𝑊h𝑜𝑙𝑒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0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3B8D1B-020E-40F6-8076-957345BD8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96" y="4227375"/>
                <a:ext cx="3172915" cy="6694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4E89DC5-2427-4163-8DB9-7F6D17E255C6}"/>
                  </a:ext>
                </a:extLst>
              </p:cNvPr>
              <p:cNvSpPr txBox="1"/>
              <p:nvPr/>
            </p:nvSpPr>
            <p:spPr>
              <a:xfrm>
                <a:off x="851579" y="4844926"/>
                <a:ext cx="19387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4E89DC5-2427-4163-8DB9-7F6D17E25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79" y="4844926"/>
                <a:ext cx="1938778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EE7783-8289-4AE3-AAF8-8F49CC85106F}"/>
                  </a:ext>
                </a:extLst>
              </p:cNvPr>
              <p:cNvSpPr txBox="1"/>
              <p:nvPr/>
            </p:nvSpPr>
            <p:spPr>
              <a:xfrm>
                <a:off x="4735087" y="4840758"/>
                <a:ext cx="1938778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DEE7783-8289-4AE3-AAF8-8F49CC851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87" y="4840758"/>
                <a:ext cx="1938778" cy="470000"/>
              </a:xfrm>
              <a:prstGeom prst="rect">
                <a:avLst/>
              </a:prstGeom>
              <a:blipFill>
                <a:blip r:embed="rId11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536A13-0A0A-4B75-8C21-44824166A6A2}"/>
                  </a:ext>
                </a:extLst>
              </p:cNvPr>
              <p:cNvSpPr txBox="1"/>
              <p:nvPr/>
            </p:nvSpPr>
            <p:spPr>
              <a:xfrm>
                <a:off x="9264264" y="4840758"/>
                <a:ext cx="1938778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536A13-0A0A-4B75-8C21-44824166A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264" y="4840758"/>
                <a:ext cx="1938778" cy="470000"/>
              </a:xfrm>
              <a:prstGeom prst="rect">
                <a:avLst/>
              </a:prstGeom>
              <a:blipFill>
                <a:blip r:embed="rId12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519FD1-13E8-425D-A94B-CB9DBD04557F}"/>
                  </a:ext>
                </a:extLst>
              </p:cNvPr>
              <p:cNvSpPr txBox="1"/>
              <p:nvPr/>
            </p:nvSpPr>
            <p:spPr>
              <a:xfrm>
                <a:off x="617809" y="644615"/>
                <a:ext cx="109104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Example 1: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Consider a d-ball of radius 1 and a thin shell of width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beneath its surface.</a:t>
                </a:r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519FD1-13E8-425D-A94B-CB9DBD045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09" y="644615"/>
                <a:ext cx="10910455" cy="400110"/>
              </a:xfrm>
              <a:prstGeom prst="rect">
                <a:avLst/>
              </a:prstGeom>
              <a:blipFill>
                <a:blip r:embed="rId13"/>
                <a:stretch>
                  <a:fillRect l="-559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C1605-BE6C-404B-A86C-12C50A8D076B}"/>
                  </a:ext>
                </a:extLst>
              </p:cNvPr>
              <p:cNvSpPr txBox="1"/>
              <p:nvPr/>
            </p:nvSpPr>
            <p:spPr>
              <a:xfrm>
                <a:off x="938405" y="5866759"/>
                <a:ext cx="10315189" cy="475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:r>
                  <a:rPr lang="en-US" sz="2400" dirty="0">
                    <a:latin typeface="Avenir Next LT Pro" panose="020B0504020202020204" pitchFamily="34" charset="0"/>
                  </a:rPr>
                  <a:t>More generally, seems like the pattern for volume of a d-ball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C1605-BE6C-404B-A86C-12C50A8D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05" y="5866759"/>
                <a:ext cx="10315189" cy="475579"/>
              </a:xfrm>
              <a:prstGeom prst="rect">
                <a:avLst/>
              </a:prstGeom>
              <a:blipFill>
                <a:blip r:embed="rId14"/>
                <a:stretch>
                  <a:fillRect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5DD070-8836-4A8C-A502-748C20BA03AF}"/>
              </a:ext>
            </a:extLst>
          </p:cNvPr>
          <p:cNvCxnSpPr>
            <a:cxnSpLocks/>
          </p:cNvCxnSpPr>
          <p:nvPr/>
        </p:nvCxnSpPr>
        <p:spPr>
          <a:xfrm>
            <a:off x="7663542" y="1178733"/>
            <a:ext cx="0" cy="4373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6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3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55</a:t>
            </a:fld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CB38B4-C3B9-4968-BC1F-4C4C797DE26F}"/>
              </a:ext>
            </a:extLst>
          </p:cNvPr>
          <p:cNvCxnSpPr>
            <a:cxnSpLocks/>
          </p:cNvCxnSpPr>
          <p:nvPr/>
        </p:nvCxnSpPr>
        <p:spPr>
          <a:xfrm>
            <a:off x="3610947" y="1178733"/>
            <a:ext cx="0" cy="274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5AD0641-EB55-46AF-BDE8-1869FD7BB54E}"/>
              </a:ext>
            </a:extLst>
          </p:cNvPr>
          <p:cNvSpPr/>
          <p:nvPr/>
        </p:nvSpPr>
        <p:spPr>
          <a:xfrm>
            <a:off x="4948697" y="2466988"/>
            <a:ext cx="1511559" cy="1511559"/>
          </a:xfrm>
          <a:prstGeom prst="ellipse">
            <a:avLst/>
          </a:prstGeom>
          <a:noFill/>
          <a:ln w="38100">
            <a:solidFill>
              <a:srgbClr val="D73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Sphere outline">
            <a:extLst>
              <a:ext uri="{FF2B5EF4-FFF2-40B4-BE49-F238E27FC236}">
                <a16:creationId xmlns:a16="http://schemas.microsoft.com/office/drawing/2014/main" id="{326C86FF-B404-4BC1-B495-4622CE318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4266" y="2253380"/>
            <a:ext cx="1938774" cy="193877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0FF8C01-B25E-4615-ABF7-AE0870CA6022}"/>
              </a:ext>
            </a:extLst>
          </p:cNvPr>
          <p:cNvSpPr txBox="1"/>
          <p:nvPr/>
        </p:nvSpPr>
        <p:spPr>
          <a:xfrm>
            <a:off x="851579" y="1438495"/>
            <a:ext cx="19387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d=1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4B3B7C-9927-4D55-BCD4-666A2A783958}"/>
                  </a:ext>
                </a:extLst>
              </p:cNvPr>
              <p:cNvSpPr txBox="1"/>
              <p:nvPr/>
            </p:nvSpPr>
            <p:spPr>
              <a:xfrm>
                <a:off x="851579" y="1926260"/>
                <a:ext cx="1938778" cy="341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4B3B7C-9927-4D55-BCD4-666A2A783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79" y="1926260"/>
                <a:ext cx="1938778" cy="341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F4F609-08BF-43CC-BE6C-0FEF0BFB92B4}"/>
                  </a:ext>
                </a:extLst>
              </p:cNvPr>
              <p:cNvSpPr txBox="1"/>
              <p:nvPr/>
            </p:nvSpPr>
            <p:spPr>
              <a:xfrm>
                <a:off x="4735087" y="1926260"/>
                <a:ext cx="1938778" cy="341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F4F609-08BF-43CC-BE6C-0FEF0BFB9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87" y="1926260"/>
                <a:ext cx="1938778" cy="341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5553A22-8D76-4B30-BA7C-8F00C0F88EDF}"/>
                  </a:ext>
                </a:extLst>
              </p:cNvPr>
              <p:cNvSpPr txBox="1"/>
              <p:nvPr/>
            </p:nvSpPr>
            <p:spPr>
              <a:xfrm>
                <a:off x="9017057" y="1910209"/>
                <a:ext cx="2433192" cy="343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5553A22-8D76-4B30-BA7C-8F00C0F88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57" y="1910209"/>
                <a:ext cx="2433192" cy="343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F4C6B91-AE4E-408E-8465-A75814C25337}"/>
              </a:ext>
            </a:extLst>
          </p:cNvPr>
          <p:cNvGrpSpPr/>
          <p:nvPr/>
        </p:nvGrpSpPr>
        <p:grpSpPr>
          <a:xfrm>
            <a:off x="640052" y="3098348"/>
            <a:ext cx="2361833" cy="248838"/>
            <a:chOff x="640053" y="3509736"/>
            <a:chExt cx="2361833" cy="24883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BCD1A5-9DC9-44D1-99CC-B4270AF685E3}"/>
                </a:ext>
              </a:extLst>
            </p:cNvPr>
            <p:cNvGrpSpPr/>
            <p:nvPr/>
          </p:nvGrpSpPr>
          <p:grpSpPr>
            <a:xfrm>
              <a:off x="640053" y="3509736"/>
              <a:ext cx="2361833" cy="248838"/>
              <a:chOff x="935883" y="3180162"/>
              <a:chExt cx="2361833" cy="248838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878898B-8232-4B88-9990-312D6FD46B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883" y="3304581"/>
                <a:ext cx="234730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38ADECA-B8CD-47FB-B556-8B39617CF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3145" y="3180162"/>
                <a:ext cx="0" cy="248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66F70A2-8E1E-4B21-8DF4-55B688E8C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788" y="3180162"/>
                <a:ext cx="0" cy="248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CC35580-84EC-468A-A9A0-36DDC7597F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0431" y="3180162"/>
                <a:ext cx="0" cy="248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9E4887C-9B7E-479C-81E3-F3D4E9446A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9074" y="3180162"/>
                <a:ext cx="0" cy="248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976C9F4-F847-4B40-B7D4-B34BB97A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7716" y="3180162"/>
                <a:ext cx="0" cy="2488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D1B930C-5262-4D2D-B634-5CD917FC7AFB}"/>
                </a:ext>
              </a:extLst>
            </p:cNvPr>
            <p:cNvCxnSpPr/>
            <p:nvPr/>
          </p:nvCxnSpPr>
          <p:spPr>
            <a:xfrm>
              <a:off x="1235958" y="3634155"/>
              <a:ext cx="1177286" cy="0"/>
            </a:xfrm>
            <a:prstGeom prst="line">
              <a:avLst/>
            </a:prstGeom>
            <a:ln w="76200">
              <a:solidFill>
                <a:srgbClr val="D73F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6A675B7-D126-4A64-A4C8-A6727582BD01}"/>
              </a:ext>
            </a:extLst>
          </p:cNvPr>
          <p:cNvSpPr txBox="1"/>
          <p:nvPr/>
        </p:nvSpPr>
        <p:spPr>
          <a:xfrm>
            <a:off x="4735087" y="1438495"/>
            <a:ext cx="19387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d=2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B2D3C11-2EAE-45C5-8258-6E56405C34A2}"/>
              </a:ext>
            </a:extLst>
          </p:cNvPr>
          <p:cNvSpPr txBox="1"/>
          <p:nvPr/>
        </p:nvSpPr>
        <p:spPr>
          <a:xfrm>
            <a:off x="9264264" y="1438495"/>
            <a:ext cx="19387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d=3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519FD1-13E8-425D-A94B-CB9DBD04557F}"/>
                  </a:ext>
                </a:extLst>
              </p:cNvPr>
              <p:cNvSpPr txBox="1"/>
              <p:nvPr/>
            </p:nvSpPr>
            <p:spPr>
              <a:xfrm>
                <a:off x="617809" y="644615"/>
                <a:ext cx="109104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Example 1: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Consider a d-ball of radius 1 and a thin shell of width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beneath its surface.</a:t>
                </a:r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519FD1-13E8-425D-A94B-CB9DBD045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09" y="644615"/>
                <a:ext cx="10910455" cy="400110"/>
              </a:xfrm>
              <a:prstGeom prst="rect">
                <a:avLst/>
              </a:prstGeom>
              <a:blipFill>
                <a:blip r:embed="rId7"/>
                <a:stretch>
                  <a:fillRect l="-559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C1605-BE6C-404B-A86C-12C50A8D076B}"/>
                  </a:ext>
                </a:extLst>
              </p:cNvPr>
              <p:cNvSpPr txBox="1"/>
              <p:nvPr/>
            </p:nvSpPr>
            <p:spPr>
              <a:xfrm>
                <a:off x="938405" y="4196516"/>
                <a:ext cx="10315189" cy="475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:r>
                  <a:rPr lang="en-US" sz="2400" dirty="0">
                    <a:latin typeface="Avenir Next LT Pro" panose="020B0504020202020204" pitchFamily="34" charset="0"/>
                  </a:rPr>
                  <a:t>More generally, seems like the pattern for volume of a d-ball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3C1605-BE6C-404B-A86C-12C50A8D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05" y="4196516"/>
                <a:ext cx="10315189" cy="475579"/>
              </a:xfrm>
              <a:prstGeom prst="rect">
                <a:avLst/>
              </a:prstGeom>
              <a:blipFill>
                <a:blip r:embed="rId8"/>
                <a:stretch>
                  <a:fillRect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5DD070-8836-4A8C-A502-748C20BA03AF}"/>
              </a:ext>
            </a:extLst>
          </p:cNvPr>
          <p:cNvCxnSpPr>
            <a:cxnSpLocks/>
          </p:cNvCxnSpPr>
          <p:nvPr/>
        </p:nvCxnSpPr>
        <p:spPr>
          <a:xfrm>
            <a:off x="7663542" y="1178733"/>
            <a:ext cx="0" cy="274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70427-65CE-430C-9165-C6C3F128A280}"/>
                  </a:ext>
                </a:extLst>
              </p:cNvPr>
              <p:cNvSpPr txBox="1"/>
              <p:nvPr/>
            </p:nvSpPr>
            <p:spPr>
              <a:xfrm>
                <a:off x="2637668" y="5241056"/>
                <a:ext cx="6870736" cy="791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𝑨𝒓𝒆𝒂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𝑺𝒉𝒆𝒍𝒍</m:t>
                          </m:r>
                        </m:num>
                        <m:den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𝑨𝒓𝒆𝒂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𝑪𝒊𝒓𝒄𝒍𝒆</m:t>
                          </m:r>
                        </m:den>
                      </m:f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dirty="0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den>
                      </m:f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70427-65CE-430C-9165-C6C3F128A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68" y="5241056"/>
                <a:ext cx="6870736" cy="7911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298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519FD1-13E8-425D-A94B-CB9DBD04557F}"/>
                  </a:ext>
                </a:extLst>
              </p:cNvPr>
              <p:cNvSpPr txBox="1"/>
              <p:nvPr/>
            </p:nvSpPr>
            <p:spPr>
              <a:xfrm>
                <a:off x="617809" y="644615"/>
                <a:ext cx="109104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Example 1: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Consider a d-ball of radius 1 and a thin shell of width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around that circle.</a:t>
                </a:r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519FD1-13E8-425D-A94B-CB9DBD045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09" y="644615"/>
                <a:ext cx="10910455" cy="400110"/>
              </a:xfrm>
              <a:prstGeom prst="rect">
                <a:avLst/>
              </a:prstGeom>
              <a:blipFill>
                <a:blip r:embed="rId2"/>
                <a:stretch>
                  <a:fillRect l="-559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70427-65CE-430C-9165-C6C3F128A280}"/>
                  </a:ext>
                </a:extLst>
              </p:cNvPr>
              <p:cNvSpPr txBox="1"/>
              <p:nvPr/>
            </p:nvSpPr>
            <p:spPr>
              <a:xfrm>
                <a:off x="726798" y="1238224"/>
                <a:ext cx="4677532" cy="1678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𝑆h𝑒𝑙𝑙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𝐶𝑖𝑟𝑐𝑙𝑒</m:t>
                          </m:r>
                        </m:den>
                      </m:f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br>
                  <a:rPr lang="en-US" sz="2000" b="1" i="0" dirty="0">
                    <a:latin typeface="Cambria Math" panose="02040503050406030204" pitchFamily="18" charset="0"/>
                  </a:rPr>
                </a:br>
                <a:br>
                  <a:rPr lang="en-US" sz="2000" b="1" i="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𝑆h𝑒𝑙𝑙</m:t>
                          </m:r>
                        </m:num>
                        <m:den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>
                              <a:latin typeface="Cambria Math" panose="02040503050406030204" pitchFamily="18" charset="0"/>
                            </a:rPr>
                            <m:t>𝐶𝑖𝑟𝑐𝑙𝑒</m:t>
                          </m:r>
                        </m:den>
                      </m:f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70427-65CE-430C-9165-C6C3F128A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8" y="1238224"/>
                <a:ext cx="4677532" cy="1678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CC0BE6ED-52EF-4EDF-B0F7-E6DB7870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46" y="1184839"/>
            <a:ext cx="5411756" cy="515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Arrow: Slight curve with solid fill">
            <a:extLst>
              <a:ext uri="{FF2B5EF4-FFF2-40B4-BE49-F238E27FC236}">
                <a16:creationId xmlns:a16="http://schemas.microsoft.com/office/drawing/2014/main" id="{9DCBAFC2-530A-48C6-A5A2-010067C8B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486980" flipV="1">
            <a:off x="8198586" y="337459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219D07-CE78-4F55-B318-80F92BBAC370}"/>
              </a:ext>
            </a:extLst>
          </p:cNvPr>
          <p:cNvSpPr txBox="1"/>
          <p:nvPr/>
        </p:nvSpPr>
        <p:spPr>
          <a:xfrm>
            <a:off x="8943192" y="3760162"/>
            <a:ext cx="800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d=2</a:t>
            </a:r>
          </a:p>
        </p:txBody>
      </p:sp>
      <p:pic>
        <p:nvPicPr>
          <p:cNvPr id="36" name="Graphic 35" descr="Arrow: Slight curve with solid fill">
            <a:extLst>
              <a:ext uri="{FF2B5EF4-FFF2-40B4-BE49-F238E27FC236}">
                <a16:creationId xmlns:a16="http://schemas.microsoft.com/office/drawing/2014/main" id="{A9995AFE-53EB-415E-88C8-F3DAF72C4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00000" flipV="1">
            <a:off x="6055810" y="1287592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F256D12-4F1F-4F39-9EFB-D5E653636C27}"/>
              </a:ext>
            </a:extLst>
          </p:cNvPr>
          <p:cNvSpPr txBox="1"/>
          <p:nvPr/>
        </p:nvSpPr>
        <p:spPr>
          <a:xfrm>
            <a:off x="5474536" y="1923475"/>
            <a:ext cx="1099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d=100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39F10A-DBA7-409B-80C6-C6AD3F55F214}"/>
              </a:ext>
            </a:extLst>
          </p:cNvPr>
          <p:cNvSpPr txBox="1"/>
          <p:nvPr/>
        </p:nvSpPr>
        <p:spPr>
          <a:xfrm>
            <a:off x="430604" y="3653067"/>
            <a:ext cx="50439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Conclusion: </a:t>
            </a:r>
            <a:r>
              <a:rPr lang="en-US" sz="2000" dirty="0">
                <a:latin typeface="Avenir Next LT Pro" panose="020B0504020202020204" pitchFamily="34" charset="0"/>
              </a:rPr>
              <a:t>In higher dimensions, nearly all the volume lies in a super thin outer shell which is equidistant to the center.</a:t>
            </a:r>
          </a:p>
          <a:p>
            <a:pPr marL="0" lvl="2"/>
            <a:endParaRPr lang="en-US" sz="2000" dirty="0">
              <a:latin typeface="Avenir Next LT Pro" panose="020B0504020202020204" pitchFamily="34" charset="0"/>
            </a:endParaRPr>
          </a:p>
          <a:p>
            <a:pPr marL="0" lvl="2"/>
            <a:r>
              <a:rPr lang="en-US" sz="2000" u="sng" dirty="0">
                <a:latin typeface="Avenir Next LT Pro" panose="020B0504020202020204" pitchFamily="34" charset="0"/>
              </a:rPr>
              <a:t>If training data is uniformly distributed</a:t>
            </a:r>
            <a:r>
              <a:rPr lang="en-US" sz="2000" dirty="0">
                <a:latin typeface="Avenir Next LT Pro" panose="020B0504020202020204" pitchFamily="34" charset="0"/>
              </a:rPr>
              <a:t>, </a:t>
            </a:r>
            <a:br>
              <a:rPr lang="en-US" sz="2000" dirty="0">
                <a:latin typeface="Avenir Next LT Pro" panose="020B0504020202020204" pitchFamily="34" charset="0"/>
              </a:rPr>
            </a:br>
            <a:r>
              <a:rPr lang="en-US" sz="2000" dirty="0">
                <a:latin typeface="Avenir Next LT Pro" panose="020B0504020202020204" pitchFamily="34" charset="0"/>
              </a:rPr>
              <a:t>we have a problem! Everything would be about the same distance away </a:t>
            </a:r>
            <a:r>
              <a:rPr lang="en-US" sz="2000" dirty="0">
                <a:latin typeface="Avenir Next LT Pro" panose="020B0504020202020204" pitchFamily="34" charset="0"/>
                <a:sym typeface="Wingdings" panose="05000000000000000000" pitchFamily="2" charset="2"/>
              </a:rPr>
              <a:t> 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8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7" grpId="0"/>
      <p:bldP spid="4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11D47-3588-4632-BF6A-64128F4B7DBB}"/>
              </a:ext>
            </a:extLst>
          </p:cNvPr>
          <p:cNvSpPr txBox="1"/>
          <p:nvPr/>
        </p:nvSpPr>
        <p:spPr>
          <a:xfrm>
            <a:off x="617809" y="644615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Example 2: </a:t>
            </a:r>
            <a:r>
              <a:rPr lang="en-US" sz="2000" dirty="0">
                <a:latin typeface="Avenir Next LT Pro" panose="020B0504020202020204" pitchFamily="34" charset="0"/>
              </a:rPr>
              <a:t>Too abstract? Don’t trust me? Okay. Fair enough. Let’s run a simulation.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2BE6B-C7C4-4FFA-975B-EECF660F4E01}"/>
                  </a:ext>
                </a:extLst>
              </p:cNvPr>
              <p:cNvSpPr txBox="1"/>
              <p:nvPr/>
            </p:nvSpPr>
            <p:spPr>
              <a:xfrm>
                <a:off x="160481" y="1799549"/>
                <a:ext cx="4268299" cy="108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1600" dirty="0">
                    <a:latin typeface="Avenir Next LT Pro" panose="020B0504020202020204" pitchFamily="34" charset="0"/>
                  </a:rPr>
                  <a:t>For d in [1,2,3,…,8,9,10,20,30,40,…,500]</a:t>
                </a:r>
              </a:p>
              <a:p>
                <a:pPr marL="0" lvl="2"/>
                <a:r>
                  <a:rPr lang="en-US" sz="1600" dirty="0">
                    <a:latin typeface="Avenir Next LT Pro" panose="020B0504020202020204" pitchFamily="34" charset="0"/>
                  </a:rPr>
                  <a:t>     Generate 100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1600" dirty="0">
                    <a:latin typeface="Avenir Next LT Pro" panose="020B0504020202020204" pitchFamily="34" charset="0"/>
                  </a:rPr>
                  <a:t> uniformly</a:t>
                </a:r>
              </a:p>
              <a:p>
                <a:pPr marL="0" lvl="2"/>
                <a:r>
                  <a:rPr lang="en-US" sz="1600" dirty="0">
                    <a:latin typeface="Avenir Next LT Pro" panose="020B0504020202020204" pitchFamily="34" charset="0"/>
                  </a:rPr>
                  <a:t>     Compute all pair-wise distances</a:t>
                </a:r>
              </a:p>
              <a:p>
                <a:pPr marL="0" lvl="2"/>
                <a:r>
                  <a:rPr lang="en-US" sz="1600" dirty="0">
                    <a:latin typeface="Avenir Next LT Pro" panose="020B0504020202020204" pitchFamily="34" charset="0"/>
                  </a:rPr>
                  <a:t>     Plot a histogram of normalized distances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2BE6B-C7C4-4FFA-975B-EECF660F4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81" y="1799549"/>
                <a:ext cx="4268299" cy="1081643"/>
              </a:xfrm>
              <a:prstGeom prst="rect">
                <a:avLst/>
              </a:prstGeom>
              <a:blipFill>
                <a:blip r:embed="rId4"/>
                <a:stretch>
                  <a:fillRect l="-713" t="-1685"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9035D32-6768-4F4F-A9F8-D984727EDEB4}"/>
              </a:ext>
            </a:extLst>
          </p:cNvPr>
          <p:cNvSpPr txBox="1"/>
          <p:nvPr/>
        </p:nvSpPr>
        <p:spPr>
          <a:xfrm>
            <a:off x="276367" y="3653067"/>
            <a:ext cx="41524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Conclusion: </a:t>
            </a:r>
            <a:r>
              <a:rPr lang="en-US" sz="2000" dirty="0">
                <a:latin typeface="Avenir Next LT Pro" panose="020B0504020202020204" pitchFamily="34" charset="0"/>
              </a:rPr>
              <a:t>Distances between random points tend to be about the same in high dimensions relative to how big they could be.</a:t>
            </a:r>
          </a:p>
        </p:txBody>
      </p:sp>
      <p:pic>
        <p:nvPicPr>
          <p:cNvPr id="14" name="dimensions (9)">
            <a:hlinkClick r:id="" action="ppaction://media"/>
            <a:extLst>
              <a:ext uri="{FF2B5EF4-FFF2-40B4-BE49-F238E27FC236}">
                <a16:creationId xmlns:a16="http://schemas.microsoft.com/office/drawing/2014/main" id="{A6B143C5-27D2-49FE-9EE9-91D82E146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444" t="9179" r="8592" b="3215"/>
          <a:stretch/>
        </p:blipFill>
        <p:spPr>
          <a:xfrm>
            <a:off x="4470009" y="1597906"/>
            <a:ext cx="7561510" cy="38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2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Dimensionality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11D47-3588-4632-BF6A-64128F4B7DBB}"/>
              </a:ext>
            </a:extLst>
          </p:cNvPr>
          <p:cNvSpPr txBox="1"/>
          <p:nvPr/>
        </p:nvSpPr>
        <p:spPr>
          <a:xfrm>
            <a:off x="237059" y="644615"/>
            <a:ext cx="11717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If everything is equally far away, how on earth can k-nearest neighbors work?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F34F6-8027-4F1B-BD10-D65412DD7F3D}"/>
              </a:ext>
            </a:extLst>
          </p:cNvPr>
          <p:cNvSpPr txBox="1"/>
          <p:nvPr/>
        </p:nvSpPr>
        <p:spPr>
          <a:xfrm>
            <a:off x="437540" y="1718143"/>
            <a:ext cx="10744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Real data may not be uniformly distributed through the space, but instead live on a lower dimensional subspace</a:t>
            </a:r>
          </a:p>
          <a:p>
            <a:pPr marL="800100" lvl="3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E.g. not every 256x256x3 matrix is a natural image</a:t>
            </a:r>
          </a:p>
        </p:txBody>
      </p:sp>
      <p:pic>
        <p:nvPicPr>
          <p:cNvPr id="10" name="Picture 2" descr="Polaria: [paper reading] Nonlinear dimensionality reduction by locally  linear embedding, Lawrence K. Saul and Sam T. Roweis">
            <a:extLst>
              <a:ext uri="{FF2B5EF4-FFF2-40B4-BE49-F238E27FC236}">
                <a16:creationId xmlns:a16="http://schemas.microsoft.com/office/drawing/2014/main" id="{39CBA3A1-98F5-4C99-93E9-95105A618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8" r="33335"/>
          <a:stretch/>
        </p:blipFill>
        <p:spPr bwMode="auto">
          <a:xfrm>
            <a:off x="4238789" y="3308193"/>
            <a:ext cx="1698171" cy="149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Pixel Noise Vector. VHS Glitch Texture TV Screen. Introduction And The End  Of The TV Programming. Stock Vector - Illustration of blank, entertainment:  97465080">
            <a:extLst>
              <a:ext uri="{FF2B5EF4-FFF2-40B4-BE49-F238E27FC236}">
                <a16:creationId xmlns:a16="http://schemas.microsoft.com/office/drawing/2014/main" id="{EB64AE66-96EA-4236-A460-5B0ED794C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7" t="26381"/>
          <a:stretch/>
        </p:blipFill>
        <p:spPr bwMode="auto">
          <a:xfrm>
            <a:off x="6396488" y="3331863"/>
            <a:ext cx="1759045" cy="149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CC5D88-EE5F-4789-93DF-E6648F76B0CF}"/>
              </a:ext>
            </a:extLst>
          </p:cNvPr>
          <p:cNvSpPr txBox="1"/>
          <p:nvPr/>
        </p:nvSpPr>
        <p:spPr>
          <a:xfrm>
            <a:off x="437540" y="5395587"/>
            <a:ext cx="115174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400" dirty="0">
                <a:latin typeface="Avenir Next LT Pro" panose="020B0504020202020204" pitchFamily="34" charset="0"/>
              </a:rPr>
              <a:t>May still need to perform dimensionality reduction </a:t>
            </a:r>
            <a:br>
              <a:rPr lang="en-US" sz="2400" dirty="0">
                <a:latin typeface="Avenir Next LT Pro" panose="020B0504020202020204" pitchFamily="34" charset="0"/>
              </a:rPr>
            </a:br>
            <a:r>
              <a:rPr lang="en-US" sz="2400" dirty="0">
                <a:latin typeface="Avenir Next LT Pro" panose="020B0504020202020204" pitchFamily="34" charset="0"/>
              </a:rPr>
              <a:t>or choose/learn an appropriate distance function though</a:t>
            </a:r>
          </a:p>
        </p:txBody>
      </p:sp>
    </p:spTree>
    <p:extLst>
      <p:ext uri="{BB962C8B-B14F-4D97-AF65-F5344CB8AC3E}">
        <p14:creationId xmlns:p14="http://schemas.microsoft.com/office/powerpoint/2010/main" val="87273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200025"/>
            <a:ext cx="9084830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How do I apply k-nearest neighbors to classification problems?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is a decision boundary and how does it vary with k for k-nearest neighbor classifiers?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How can I use a weighting function in </a:t>
            </a:r>
            <a:r>
              <a:rPr lang="en-US" sz="3200" strike="sngStrike" dirty="0" err="1"/>
              <a:t>kNN</a:t>
            </a:r>
            <a:r>
              <a:rPr lang="en-US" sz="3200" strike="sngStrike" dirty="0"/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are some practical Issues for k-NN?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is the curse of dimensionality?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How do I do model selection?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k-fold cross validation?</a:t>
            </a:r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812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9DB0-EE5E-41AE-B025-3F680496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Underfitting, and Model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32007-DF4E-4B6F-972A-FA670738E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4CC84-8965-4B4F-B07B-0B894CC3B4C7}"/>
              </a:ext>
            </a:extLst>
          </p:cNvPr>
          <p:cNvSpPr txBox="1"/>
          <p:nvPr/>
        </p:nvSpPr>
        <p:spPr>
          <a:xfrm>
            <a:off x="465409" y="638451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Overfitting: </a:t>
            </a:r>
            <a:r>
              <a:rPr lang="en-US" sz="2000" dirty="0">
                <a:latin typeface="Avenir Next LT Pro" panose="020B0504020202020204" pitchFamily="34" charset="0"/>
              </a:rPr>
              <a:t>Model performs well on training data, but poorly on held-out testing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BA0D1-FA18-4833-A116-1BFAD4B5E03F}"/>
              </a:ext>
            </a:extLst>
          </p:cNvPr>
          <p:cNvSpPr txBox="1"/>
          <p:nvPr/>
        </p:nvSpPr>
        <p:spPr>
          <a:xfrm>
            <a:off x="465408" y="3177370"/>
            <a:ext cx="11434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Underfitting: </a:t>
            </a:r>
            <a:r>
              <a:rPr lang="en-US" sz="2000" dirty="0">
                <a:latin typeface="Avenir Next LT Pro" panose="020B0504020202020204" pitchFamily="34" charset="0"/>
              </a:rPr>
              <a:t>Model performs poorly on training data. Likely also performs poorly on test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BCCBB-226A-4A76-A1F1-59B235420829}"/>
              </a:ext>
            </a:extLst>
          </p:cNvPr>
          <p:cNvSpPr txBox="1"/>
          <p:nvPr/>
        </p:nvSpPr>
        <p:spPr>
          <a:xfrm>
            <a:off x="465407" y="5623001"/>
            <a:ext cx="10910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Model Selection: </a:t>
            </a:r>
            <a:r>
              <a:rPr lang="en-US" sz="2000" dirty="0">
                <a:latin typeface="Avenir Next LT Pro" panose="020B0504020202020204" pitchFamily="34" charset="0"/>
              </a:rPr>
              <a:t>The exercise of finding a hypothesis space / model class that neither underfits or overfits. 	</a:t>
            </a:r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 One of the reasons doing ML well is hard.</a:t>
            </a:r>
            <a:endParaRPr lang="en-US" sz="2000" dirty="0">
              <a:solidFill>
                <a:srgbClr val="C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464F71-C4D4-47FE-A5DC-DAF542C0F4D3}"/>
              </a:ext>
            </a:extLst>
          </p:cNvPr>
          <p:cNvSpPr/>
          <p:nvPr/>
        </p:nvSpPr>
        <p:spPr>
          <a:xfrm rot="16200000">
            <a:off x="2941784" y="1448799"/>
            <a:ext cx="566663" cy="790499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9EF4A-A7A6-4AC9-B928-9EA393E42844}"/>
              </a:ext>
            </a:extLst>
          </p:cNvPr>
          <p:cNvSpPr txBox="1"/>
          <p:nvPr/>
        </p:nvSpPr>
        <p:spPr>
          <a:xfrm>
            <a:off x="2650938" y="2127527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Train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C91DB-D249-4F49-A9B7-0C8FD25A9FF9}"/>
              </a:ext>
            </a:extLst>
          </p:cNvPr>
          <p:cNvSpPr txBox="1"/>
          <p:nvPr/>
        </p:nvSpPr>
        <p:spPr>
          <a:xfrm>
            <a:off x="3799292" y="2124072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Test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739488E-7C93-40E7-9516-2C2AF9FA2A53}"/>
              </a:ext>
            </a:extLst>
          </p:cNvPr>
          <p:cNvSpPr/>
          <p:nvPr/>
        </p:nvSpPr>
        <p:spPr>
          <a:xfrm rot="5400000">
            <a:off x="4090138" y="1448799"/>
            <a:ext cx="566663" cy="79049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648B68-E7CD-4FD1-B749-D95FB71EE20B}"/>
              </a:ext>
            </a:extLst>
          </p:cNvPr>
          <p:cNvSpPr/>
          <p:nvPr/>
        </p:nvSpPr>
        <p:spPr>
          <a:xfrm rot="5400000">
            <a:off x="2941784" y="3984263"/>
            <a:ext cx="566663" cy="79049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D0540-A592-4BC2-B11F-CC67D382E27F}"/>
              </a:ext>
            </a:extLst>
          </p:cNvPr>
          <p:cNvSpPr txBox="1"/>
          <p:nvPr/>
        </p:nvSpPr>
        <p:spPr>
          <a:xfrm>
            <a:off x="2650938" y="4662991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Train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C2892-5CD6-4984-A746-11435C0481A4}"/>
              </a:ext>
            </a:extLst>
          </p:cNvPr>
          <p:cNvSpPr txBox="1"/>
          <p:nvPr/>
        </p:nvSpPr>
        <p:spPr>
          <a:xfrm>
            <a:off x="3799292" y="4659536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Test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764401-9478-42B4-8329-34A892F189C9}"/>
              </a:ext>
            </a:extLst>
          </p:cNvPr>
          <p:cNvSpPr/>
          <p:nvPr/>
        </p:nvSpPr>
        <p:spPr>
          <a:xfrm rot="5400000">
            <a:off x="4090138" y="3984263"/>
            <a:ext cx="566663" cy="79049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5D232A8A-A235-4F5B-BEDB-4F61BE444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/>
          <a:stretch/>
        </p:blipFill>
        <p:spPr bwMode="auto">
          <a:xfrm>
            <a:off x="6677597" y="1112304"/>
            <a:ext cx="2217535" cy="166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Picture 2">
            <a:extLst>
              <a:ext uri="{FF2B5EF4-FFF2-40B4-BE49-F238E27FC236}">
                <a16:creationId xmlns:a16="http://schemas.microsoft.com/office/drawing/2014/main" id="{A104438E-4527-4114-8713-468BAF1CE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"/>
          <a:stretch/>
        </p:blipFill>
        <p:spPr bwMode="auto">
          <a:xfrm>
            <a:off x="6654880" y="3712080"/>
            <a:ext cx="2226567" cy="166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439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77C3-D70E-4C7C-BBF7-22E2C149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of k-Nearest Neighbors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87C34-2C1E-4FCF-B5A0-F25DECFBF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94B43-0170-41A1-BDA2-946C1F9CB168}"/>
              </a:ext>
            </a:extLst>
          </p:cNvPr>
          <p:cNvSpPr txBox="1"/>
          <p:nvPr/>
        </p:nvSpPr>
        <p:spPr>
          <a:xfrm>
            <a:off x="465409" y="182446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1) A distance metric </a:t>
            </a:r>
            <a:r>
              <a:rPr lang="en-US" sz="2000" dirty="0">
                <a:latin typeface="Avenir Next LT Pro" panose="020B0504020202020204" pitchFamily="34" charset="0"/>
              </a:rPr>
              <a:t>(How do we tell which points are “close”?)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3A608-F2FD-44D2-A7BE-589275A9EBE2}"/>
              </a:ext>
            </a:extLst>
          </p:cNvPr>
          <p:cNvSpPr txBox="1"/>
          <p:nvPr/>
        </p:nvSpPr>
        <p:spPr>
          <a:xfrm>
            <a:off x="465409" y="285515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2) k </a:t>
            </a:r>
            <a:r>
              <a:rPr lang="en-US" sz="2000" dirty="0">
                <a:latin typeface="Avenir Next LT Pro" panose="020B0504020202020204" pitchFamily="34" charset="0"/>
              </a:rPr>
              <a:t>(How many neighboring points do we look at?)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EA70E-202E-43F1-A137-ED4A21F37131}"/>
              </a:ext>
            </a:extLst>
          </p:cNvPr>
          <p:cNvSpPr txBox="1"/>
          <p:nvPr/>
        </p:nvSpPr>
        <p:spPr>
          <a:xfrm>
            <a:off x="465409" y="388584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3) Output Function </a:t>
            </a:r>
            <a:r>
              <a:rPr lang="en-US" sz="2000" dirty="0">
                <a:latin typeface="Avenir Next LT Pro" panose="020B0504020202020204" pitchFamily="34" charset="0"/>
              </a:rPr>
              <a:t>(Given a set of neighbors, how do we compute the output?)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A4EEC-FA48-4444-A120-E78DBAA64BAA}"/>
              </a:ext>
            </a:extLst>
          </p:cNvPr>
          <p:cNvSpPr txBox="1"/>
          <p:nvPr/>
        </p:nvSpPr>
        <p:spPr>
          <a:xfrm>
            <a:off x="465409" y="4916533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4) Weighting Function </a:t>
            </a:r>
            <a:r>
              <a:rPr lang="en-US" sz="2000" dirty="0">
                <a:latin typeface="Avenir Next LT Pro" panose="020B0504020202020204" pitchFamily="34" charset="0"/>
              </a:rPr>
              <a:t>(Do all k neighbors contribute equally?)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CEE60D-6B8E-4990-86FA-0A71508F05A5}"/>
              </a:ext>
            </a:extLst>
          </p:cNvPr>
          <p:cNvSpPr txBox="1"/>
          <p:nvPr/>
        </p:nvSpPr>
        <p:spPr>
          <a:xfrm>
            <a:off x="1060565" y="2339808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Euclidean / Manhattan / Some exotic </a:t>
            </a:r>
            <a:r>
              <a:rPr lang="en-US" sz="2000" b="1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Minkowski</a:t>
            </a:r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 distance?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62FA9-D181-4634-B76E-BFE4FDDC46D4}"/>
              </a:ext>
            </a:extLst>
          </p:cNvPr>
          <p:cNvSpPr txBox="1"/>
          <p:nvPr/>
        </p:nvSpPr>
        <p:spPr>
          <a:xfrm>
            <a:off x="1060565" y="3370498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1? 5? 10? n/4?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3940F-F9C6-4369-AD11-D7F1F6E6A383}"/>
              </a:ext>
            </a:extLst>
          </p:cNvPr>
          <p:cNvSpPr txBox="1"/>
          <p:nvPr/>
        </p:nvSpPr>
        <p:spPr>
          <a:xfrm>
            <a:off x="1060565" y="4401188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solidFill>
                  <a:srgbClr val="C00000"/>
                </a:solidFill>
                <a:latin typeface="Avenir Next LT Pro" panose="020B0504020202020204" pitchFamily="34" charset="0"/>
              </a:rPr>
              <a:t>To weight or not to weight?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817D0-3A51-48DA-8790-B207F74AE3CD}"/>
                  </a:ext>
                </a:extLst>
              </p:cNvPr>
              <p:cNvSpPr txBox="1"/>
              <p:nvPr/>
            </p:nvSpPr>
            <p:spPr>
              <a:xfrm>
                <a:off x="1060565" y="5431878"/>
                <a:ext cx="10910455" cy="62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If weighting, what function?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d>
                          <m:dPr>
                            <m:ctrlPr>
                              <a:rPr lang="en-US" sz="2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?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2000" b="0" i="1" dirty="0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dirty="0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000" b="1" i="1" dirty="0" smtClean="0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dirty="0" smtClean="0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b="1" i="1" dirty="0" smtClean="0">
                                            <a:solidFill>
                                              <a:srgbClr val="D73F0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?   If so, what bandwidth/variance?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817D0-3A51-48DA-8790-B207F74A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65" y="5431878"/>
                <a:ext cx="10910455" cy="628762"/>
              </a:xfrm>
              <a:prstGeom prst="rect">
                <a:avLst/>
              </a:prstGeom>
              <a:blipFill>
                <a:blip r:embed="rId2"/>
                <a:stretch>
                  <a:fillRect l="-615" t="-971" b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4055577-0652-4FE9-B66E-8ED521F5685B}"/>
              </a:ext>
            </a:extLst>
          </p:cNvPr>
          <p:cNvSpPr txBox="1"/>
          <p:nvPr/>
        </p:nvSpPr>
        <p:spPr>
          <a:xfrm>
            <a:off x="237059" y="644615"/>
            <a:ext cx="11717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400" b="1" dirty="0">
                <a:latin typeface="Avenir Next LT Pro" panose="020B0504020202020204" pitchFamily="34" charset="0"/>
              </a:rPr>
              <a:t>Seems like we’ve acquired a bunch of knobs we can turn and choices we can make when defining our “simple” model….  how do we choose them?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4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A1F31C-0408-4731-9776-2ABDB9CE7EFD}"/>
              </a:ext>
            </a:extLst>
          </p:cNvPr>
          <p:cNvSpPr/>
          <p:nvPr/>
        </p:nvSpPr>
        <p:spPr>
          <a:xfrm>
            <a:off x="0" y="997527"/>
            <a:ext cx="12192000" cy="48941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D97C5-E7D2-4CB4-8437-14D5C7C9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65761-3085-4E71-B9B5-5D14A39DB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61</a:t>
            </a:fld>
            <a:endParaRPr lang="en-US"/>
          </a:p>
        </p:txBody>
      </p:sp>
      <p:pic>
        <p:nvPicPr>
          <p:cNvPr id="12290" name="Picture 2" descr="Daily Prophet Font Free Download - potentchef">
            <a:extLst>
              <a:ext uri="{FF2B5EF4-FFF2-40B4-BE49-F238E27FC236}">
                <a16:creationId xmlns:a16="http://schemas.microsoft.com/office/drawing/2014/main" id="{632ADA0C-297A-4219-81FC-A24645178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2" y="1195373"/>
            <a:ext cx="9864436" cy="446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049DFD-1874-4A6C-8F42-4E9DBB03C70A}"/>
              </a:ext>
            </a:extLst>
          </p:cNvPr>
          <p:cNvCxnSpPr/>
          <p:nvPr/>
        </p:nvCxnSpPr>
        <p:spPr>
          <a:xfrm>
            <a:off x="1163782" y="3564082"/>
            <a:ext cx="99752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FE542F-1F92-4CCF-8754-D07FF31C9DAE}"/>
              </a:ext>
            </a:extLst>
          </p:cNvPr>
          <p:cNvSpPr txBox="1"/>
          <p:nvPr/>
        </p:nvSpPr>
        <p:spPr>
          <a:xfrm>
            <a:off x="961159" y="3010084"/>
            <a:ext cx="10269682" cy="1323439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8000" b="1" dirty="0">
                <a:ln>
                  <a:solidFill>
                    <a:schemeClr val="bg1"/>
                  </a:solidFill>
                </a:ln>
                <a:solidFill>
                  <a:srgbClr val="D73F09"/>
                </a:solidFill>
                <a:latin typeface="Algerian" panose="04020705040A02060702" pitchFamily="82" charset="0"/>
              </a:rPr>
              <a:t>Hyperparameters</a:t>
            </a:r>
            <a:endParaRPr lang="en-US" sz="8000" dirty="0">
              <a:ln>
                <a:solidFill>
                  <a:schemeClr val="bg1"/>
                </a:solidFill>
              </a:ln>
              <a:solidFill>
                <a:srgbClr val="D73F09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897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7FCC8-E0AE-47DB-870F-B29E2BCD9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2F-06F9-47F6-B86E-A86741BF4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 should choose hyperparameters by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B0C1-1A0E-402B-ABE1-21740465C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Checking performance on the training 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5B984-EA70-43BB-A7B2-F1093AADB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Checking performance on the test 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C9E072-696D-450D-AF3E-5649B6FFC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By manually looking at the fit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E4B3A2-9F85-4B71-BC9B-F53AB3B3A6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None of these sound right</a:t>
            </a:r>
          </a:p>
        </p:txBody>
      </p:sp>
    </p:spTree>
    <p:extLst>
      <p:ext uri="{BB962C8B-B14F-4D97-AF65-F5344CB8AC3E}">
        <p14:creationId xmlns:p14="http://schemas.microsoft.com/office/powerpoint/2010/main" val="3422598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77C3-D70E-4C7C-BBF7-22E2C149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hyperparameters? k as an example.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87C34-2C1E-4FCF-B5A0-F25DECFBF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ECE4A-C239-43DC-A966-A8A0DE5E5022}"/>
              </a:ext>
            </a:extLst>
          </p:cNvPr>
          <p:cNvSpPr txBox="1"/>
          <p:nvPr/>
        </p:nvSpPr>
        <p:spPr>
          <a:xfrm>
            <a:off x="178194" y="560837"/>
            <a:ext cx="120459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400" b="1" dirty="0">
                <a:latin typeface="Avenir Next LT Pro" panose="020B0504020202020204" pitchFamily="34" charset="0"/>
              </a:rPr>
              <a:t>Training performance doesn’t tell us much. </a:t>
            </a:r>
          </a:p>
          <a:p>
            <a:pPr marL="0" lvl="3" algn="ctr"/>
            <a:r>
              <a:rPr lang="en-US" sz="2000" dirty="0">
                <a:latin typeface="Avenir Next LT Pro" panose="020B0504020202020204" pitchFamily="34" charset="0"/>
              </a:rPr>
              <a:t>Peaks at k=1 and drops at n as expected.</a:t>
            </a:r>
          </a:p>
        </p:txBody>
      </p:sp>
      <p:pic>
        <p:nvPicPr>
          <p:cNvPr id="16394" name="Picture 10">
            <a:extLst>
              <a:ext uri="{FF2B5EF4-FFF2-40B4-BE49-F238E27FC236}">
                <a16:creationId xmlns:a16="http://schemas.microsoft.com/office/drawing/2014/main" id="{5E867A93-DAE6-4362-9D4F-7A1E6170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20" y="1765260"/>
            <a:ext cx="8229600" cy="424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CE98C9FC-5239-4564-856D-93CDB172E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20" y="1768055"/>
            <a:ext cx="8229600" cy="424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98D0B-FB71-41C3-ACEC-276033E34743}"/>
              </a:ext>
            </a:extLst>
          </p:cNvPr>
          <p:cNvCxnSpPr>
            <a:cxnSpLocks/>
          </p:cNvCxnSpPr>
          <p:nvPr/>
        </p:nvCxnSpPr>
        <p:spPr>
          <a:xfrm flipV="1">
            <a:off x="2815936" y="2888673"/>
            <a:ext cx="3460173" cy="2358736"/>
          </a:xfrm>
          <a:prstGeom prst="straightConnector1">
            <a:avLst/>
          </a:prstGeom>
          <a:ln w="38100">
            <a:solidFill>
              <a:srgbClr val="D73F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02" name="Picture 18">
            <a:extLst>
              <a:ext uri="{FF2B5EF4-FFF2-40B4-BE49-F238E27FC236}">
                <a16:creationId xmlns:a16="http://schemas.microsoft.com/office/drawing/2014/main" id="{979E3AFC-665D-40E3-B3B5-69E0877F5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47" y="3888029"/>
            <a:ext cx="2709786" cy="25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D8C71D-EB8E-4428-82D3-5ECDA793EE26}"/>
              </a:ext>
            </a:extLst>
          </p:cNvPr>
          <p:cNvCxnSpPr>
            <a:cxnSpLocks/>
          </p:cNvCxnSpPr>
          <p:nvPr/>
        </p:nvCxnSpPr>
        <p:spPr>
          <a:xfrm flipV="1">
            <a:off x="2815936" y="1890587"/>
            <a:ext cx="1433946" cy="759095"/>
          </a:xfrm>
          <a:prstGeom prst="straightConnector1">
            <a:avLst/>
          </a:prstGeom>
          <a:ln w="38100">
            <a:solidFill>
              <a:srgbClr val="D73F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8" name="Picture 14">
            <a:extLst>
              <a:ext uri="{FF2B5EF4-FFF2-40B4-BE49-F238E27FC236}">
                <a16:creationId xmlns:a16="http://schemas.microsoft.com/office/drawing/2014/main" id="{41C53E1F-84AF-47DD-8935-2BCEF14D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6" y="1365882"/>
            <a:ext cx="2656808" cy="25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31F8CD-389B-4F6C-BE94-9B6C9B58BB0D}"/>
              </a:ext>
            </a:extLst>
          </p:cNvPr>
          <p:cNvSpPr/>
          <p:nvPr/>
        </p:nvSpPr>
        <p:spPr>
          <a:xfrm>
            <a:off x="3731029" y="3908811"/>
            <a:ext cx="207125" cy="476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8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9DB0-EE5E-41AE-B025-3F680496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Underfitting, and Model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32007-DF4E-4B6F-972A-FA670738E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4CC84-8965-4B4F-B07B-0B894CC3B4C7}"/>
              </a:ext>
            </a:extLst>
          </p:cNvPr>
          <p:cNvSpPr txBox="1"/>
          <p:nvPr/>
        </p:nvSpPr>
        <p:spPr>
          <a:xfrm>
            <a:off x="465409" y="638451"/>
            <a:ext cx="10910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Overfitting: </a:t>
            </a:r>
            <a:r>
              <a:rPr lang="en-US" sz="2000" dirty="0">
                <a:latin typeface="Avenir Next LT Pro" panose="020B0504020202020204" pitchFamily="34" charset="0"/>
              </a:rPr>
              <a:t>Model performs well on training data, but poorly on held-out testing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BA0D1-FA18-4833-A116-1BFAD4B5E03F}"/>
              </a:ext>
            </a:extLst>
          </p:cNvPr>
          <p:cNvSpPr txBox="1"/>
          <p:nvPr/>
        </p:nvSpPr>
        <p:spPr>
          <a:xfrm>
            <a:off x="465408" y="3177370"/>
            <a:ext cx="11434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Underfitting: </a:t>
            </a:r>
            <a:r>
              <a:rPr lang="en-US" sz="2000" dirty="0">
                <a:latin typeface="Avenir Next LT Pro" panose="020B0504020202020204" pitchFamily="34" charset="0"/>
              </a:rPr>
              <a:t>Model performs poorly on training data. Likely also performs poorly on test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BCCBB-226A-4A76-A1F1-59B235420829}"/>
              </a:ext>
            </a:extLst>
          </p:cNvPr>
          <p:cNvSpPr txBox="1"/>
          <p:nvPr/>
        </p:nvSpPr>
        <p:spPr>
          <a:xfrm>
            <a:off x="465407" y="5623001"/>
            <a:ext cx="10910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Model Selection: </a:t>
            </a:r>
            <a:r>
              <a:rPr lang="en-US" sz="2000" dirty="0">
                <a:latin typeface="Avenir Next LT Pro" panose="020B0504020202020204" pitchFamily="34" charset="0"/>
              </a:rPr>
              <a:t>The exercise of finding a hypothesis space / model class that neither underfits or overfits. 	</a:t>
            </a:r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 One of the reasons doing ML well is hard.</a:t>
            </a:r>
            <a:endParaRPr lang="en-US" sz="2000" dirty="0">
              <a:solidFill>
                <a:srgbClr val="C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464F71-C4D4-47FE-A5DC-DAF542C0F4D3}"/>
              </a:ext>
            </a:extLst>
          </p:cNvPr>
          <p:cNvSpPr/>
          <p:nvPr/>
        </p:nvSpPr>
        <p:spPr>
          <a:xfrm rot="16200000">
            <a:off x="2941784" y="1448799"/>
            <a:ext cx="566663" cy="790499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9EF4A-A7A6-4AC9-B928-9EA393E42844}"/>
              </a:ext>
            </a:extLst>
          </p:cNvPr>
          <p:cNvSpPr txBox="1"/>
          <p:nvPr/>
        </p:nvSpPr>
        <p:spPr>
          <a:xfrm>
            <a:off x="2650938" y="2127527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Train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C91DB-D249-4F49-A9B7-0C8FD25A9FF9}"/>
              </a:ext>
            </a:extLst>
          </p:cNvPr>
          <p:cNvSpPr txBox="1"/>
          <p:nvPr/>
        </p:nvSpPr>
        <p:spPr>
          <a:xfrm>
            <a:off x="3799292" y="2124072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Test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739488E-7C93-40E7-9516-2C2AF9FA2A53}"/>
              </a:ext>
            </a:extLst>
          </p:cNvPr>
          <p:cNvSpPr/>
          <p:nvPr/>
        </p:nvSpPr>
        <p:spPr>
          <a:xfrm rot="5400000">
            <a:off x="4090138" y="1448799"/>
            <a:ext cx="566663" cy="79049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648B68-E7CD-4FD1-B749-D95FB71EE20B}"/>
              </a:ext>
            </a:extLst>
          </p:cNvPr>
          <p:cNvSpPr/>
          <p:nvPr/>
        </p:nvSpPr>
        <p:spPr>
          <a:xfrm rot="5400000">
            <a:off x="2941784" y="3984263"/>
            <a:ext cx="566663" cy="79049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D0540-A592-4BC2-B11F-CC67D382E27F}"/>
              </a:ext>
            </a:extLst>
          </p:cNvPr>
          <p:cNvSpPr txBox="1"/>
          <p:nvPr/>
        </p:nvSpPr>
        <p:spPr>
          <a:xfrm>
            <a:off x="2650938" y="4662991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Train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C2892-5CD6-4984-A746-11435C0481A4}"/>
              </a:ext>
            </a:extLst>
          </p:cNvPr>
          <p:cNvSpPr txBox="1"/>
          <p:nvPr/>
        </p:nvSpPr>
        <p:spPr>
          <a:xfrm>
            <a:off x="3799292" y="4659536"/>
            <a:ext cx="1148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Test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764401-9478-42B4-8329-34A892F189C9}"/>
              </a:ext>
            </a:extLst>
          </p:cNvPr>
          <p:cNvSpPr/>
          <p:nvPr/>
        </p:nvSpPr>
        <p:spPr>
          <a:xfrm rot="5400000">
            <a:off x="4090138" y="3984263"/>
            <a:ext cx="566663" cy="79049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5D232A8A-A235-4F5B-BEDB-4F61BE444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/>
          <a:stretch/>
        </p:blipFill>
        <p:spPr bwMode="auto">
          <a:xfrm>
            <a:off x="6677597" y="1112304"/>
            <a:ext cx="2217535" cy="166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Picture 2">
            <a:extLst>
              <a:ext uri="{FF2B5EF4-FFF2-40B4-BE49-F238E27FC236}">
                <a16:creationId xmlns:a16="http://schemas.microsoft.com/office/drawing/2014/main" id="{A104438E-4527-4114-8713-468BAF1CE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"/>
          <a:stretch/>
        </p:blipFill>
        <p:spPr bwMode="auto">
          <a:xfrm>
            <a:off x="6654880" y="3712080"/>
            <a:ext cx="2226567" cy="166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880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The Validation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7" y="583053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The training set won’t help us avoid overfitting and the test set is off-limits.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1481B-9AF1-41D2-A7F6-E2DE01003F14}"/>
              </a:ext>
            </a:extLst>
          </p:cNvPr>
          <p:cNvSpPr txBox="1"/>
          <p:nvPr/>
        </p:nvSpPr>
        <p:spPr>
          <a:xfrm>
            <a:off x="518853" y="1166688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Get a third set of datapoints and call it the </a:t>
            </a:r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validation set</a:t>
            </a:r>
            <a:r>
              <a:rPr lang="en-US" sz="2000" dirty="0">
                <a:latin typeface="Avenir Next LT Pro" panose="020B0504020202020204" pitchFamily="34" charset="0"/>
              </a:rPr>
              <a:t>. May “create” this set of datapoints by randomly splitting off some fraction of the training 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3C020-AF3D-4C42-A866-1E43D64EE416}"/>
              </a:ext>
            </a:extLst>
          </p:cNvPr>
          <p:cNvSpPr txBox="1"/>
          <p:nvPr/>
        </p:nvSpPr>
        <p:spPr>
          <a:xfrm>
            <a:off x="809799" y="3937067"/>
            <a:ext cx="98342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Model Selection Procedure: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Pick a set of hyperparameters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Train your model on the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training set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Evaluate on the </a:t>
            </a:r>
            <a:r>
              <a:rPr lang="en-US" sz="2000" b="1" dirty="0">
                <a:solidFill>
                  <a:srgbClr val="59B4BB"/>
                </a:solidFill>
                <a:latin typeface="Avenir Next LT Pro" panose="020B0504020202020204" pitchFamily="34" charset="0"/>
              </a:rPr>
              <a:t>validation set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If happy, stop. Otherwise loop back to 1.</a:t>
            </a:r>
          </a:p>
          <a:p>
            <a:pPr marL="457200" lvl="3"/>
            <a:endParaRPr lang="en-US" sz="2000" dirty="0">
              <a:latin typeface="Avenir Next LT Pro" panose="020B0504020202020204" pitchFamily="34" charset="0"/>
            </a:endParaRPr>
          </a:p>
          <a:p>
            <a:pPr marL="457200" lvl="3"/>
            <a:r>
              <a:rPr lang="en-US" sz="2000" dirty="0">
                <a:latin typeface="Avenir Next LT Pro" panose="020B0504020202020204" pitchFamily="34" charset="0"/>
              </a:rPr>
              <a:t>At </a:t>
            </a:r>
            <a:r>
              <a:rPr lang="en-US" sz="2000" b="1" dirty="0">
                <a:latin typeface="Avenir Next LT Pro" panose="020B0504020202020204" pitchFamily="34" charset="0"/>
              </a:rPr>
              <a:t>very end </a:t>
            </a:r>
            <a:r>
              <a:rPr lang="en-US" sz="2000" dirty="0">
                <a:latin typeface="Avenir Next LT Pro" panose="020B0504020202020204" pitchFamily="34" charset="0"/>
              </a:rPr>
              <a:t>when you’ve picked the best hyperparameters you can, then you evaluate on test and report results. No more tuning at this point.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C3FEE-B57C-4158-B977-781D4586759F}"/>
              </a:ext>
            </a:extLst>
          </p:cNvPr>
          <p:cNvSpPr/>
          <p:nvPr/>
        </p:nvSpPr>
        <p:spPr>
          <a:xfrm>
            <a:off x="518853" y="3190009"/>
            <a:ext cx="5019796" cy="477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3F66C1-E4E9-4DE3-8311-CD5EF59C30B0}"/>
              </a:ext>
            </a:extLst>
          </p:cNvPr>
          <p:cNvSpPr/>
          <p:nvPr/>
        </p:nvSpPr>
        <p:spPr>
          <a:xfrm>
            <a:off x="5538649" y="3190009"/>
            <a:ext cx="2286001" cy="477982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Validation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12693-2B0E-446B-BE79-40D004C7FA79}"/>
              </a:ext>
            </a:extLst>
          </p:cNvPr>
          <p:cNvSpPr/>
          <p:nvPr/>
        </p:nvSpPr>
        <p:spPr>
          <a:xfrm>
            <a:off x="8188333" y="3190009"/>
            <a:ext cx="2286000" cy="477982"/>
          </a:xfrm>
          <a:prstGeom prst="rect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Test Data</a:t>
            </a:r>
          </a:p>
          <a:p>
            <a:pPr algn="ctr"/>
            <a:r>
              <a:rPr lang="en-US" sz="1400" dirty="0">
                <a:latin typeface="Avenir Next LT Pro" panose="020B0504020202020204" pitchFamily="34" charset="0"/>
              </a:rPr>
              <a:t>(Do not touch!)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63533-1FB4-4565-9535-06D8C1724284}"/>
              </a:ext>
            </a:extLst>
          </p:cNvPr>
          <p:cNvSpPr/>
          <p:nvPr/>
        </p:nvSpPr>
        <p:spPr>
          <a:xfrm>
            <a:off x="513459" y="2214269"/>
            <a:ext cx="7311191" cy="477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Training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A2A521-E0A4-4142-861F-085A89AF032B}"/>
              </a:ext>
            </a:extLst>
          </p:cNvPr>
          <p:cNvSpPr/>
          <p:nvPr/>
        </p:nvSpPr>
        <p:spPr>
          <a:xfrm>
            <a:off x="8188333" y="2214269"/>
            <a:ext cx="2286000" cy="477982"/>
          </a:xfrm>
          <a:prstGeom prst="rect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Test Data</a:t>
            </a:r>
          </a:p>
          <a:p>
            <a:pPr algn="ctr"/>
            <a:r>
              <a:rPr lang="en-US" sz="1400" dirty="0">
                <a:latin typeface="Avenir Next LT Pro" panose="020B0504020202020204" pitchFamily="34" charset="0"/>
              </a:rPr>
              <a:t>(Do not touch!)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41967D4-28FC-41C8-8006-CA942CC73E70}"/>
              </a:ext>
            </a:extLst>
          </p:cNvPr>
          <p:cNvSpPr/>
          <p:nvPr/>
        </p:nvSpPr>
        <p:spPr>
          <a:xfrm>
            <a:off x="3990109" y="2813592"/>
            <a:ext cx="436418" cy="2550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6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Size of Validation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7" y="583053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More data </a:t>
            </a:r>
            <a:r>
              <a:rPr lang="en-US" sz="2000" b="1" dirty="0">
                <a:latin typeface="Avenir Next LT Pro" panose="020B0504020202020204" pitchFamily="34" charset="0"/>
                <a:sym typeface="Wingdings" panose="05000000000000000000" pitchFamily="2" charset="2"/>
              </a:rPr>
              <a:t> Better estimate of performance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1481B-9AF1-41D2-A7F6-E2DE01003F14}"/>
              </a:ext>
            </a:extLst>
          </p:cNvPr>
          <p:cNvSpPr txBox="1"/>
          <p:nvPr/>
        </p:nvSpPr>
        <p:spPr>
          <a:xfrm>
            <a:off x="518853" y="1166688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If we only keep one point in our validation set, should we trust the validation error as a reliable estimate of our model’s performance?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C3FEE-B57C-4158-B977-781D4586759F}"/>
              </a:ext>
            </a:extLst>
          </p:cNvPr>
          <p:cNvSpPr/>
          <p:nvPr/>
        </p:nvSpPr>
        <p:spPr>
          <a:xfrm>
            <a:off x="518852" y="2191298"/>
            <a:ext cx="6931429" cy="477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3F66C1-E4E9-4DE3-8311-CD5EF59C30B0}"/>
              </a:ext>
            </a:extLst>
          </p:cNvPr>
          <p:cNvSpPr/>
          <p:nvPr/>
        </p:nvSpPr>
        <p:spPr>
          <a:xfrm>
            <a:off x="7450282" y="2191298"/>
            <a:ext cx="374368" cy="477982"/>
          </a:xfrm>
          <a:prstGeom prst="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Validation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12693-2B0E-446B-BE79-40D004C7FA79}"/>
              </a:ext>
            </a:extLst>
          </p:cNvPr>
          <p:cNvSpPr/>
          <p:nvPr/>
        </p:nvSpPr>
        <p:spPr>
          <a:xfrm>
            <a:off x="8188333" y="2191298"/>
            <a:ext cx="2286000" cy="477982"/>
          </a:xfrm>
          <a:prstGeom prst="rect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Test Data</a:t>
            </a:r>
          </a:p>
          <a:p>
            <a:pPr algn="ctr"/>
            <a:r>
              <a:rPr lang="en-US" sz="1400" dirty="0">
                <a:latin typeface="Avenir Next LT Pro" panose="020B0504020202020204" pitchFamily="34" charset="0"/>
              </a:rPr>
              <a:t>(Do not touch!)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04557-8169-40D9-BDA4-9A4B2D39D90A}"/>
              </a:ext>
            </a:extLst>
          </p:cNvPr>
          <p:cNvSpPr txBox="1"/>
          <p:nvPr/>
        </p:nvSpPr>
        <p:spPr>
          <a:xfrm>
            <a:off x="518853" y="2964343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Probably not. The larger the validation set, the more reliable our model selection choices will be in terms of generalization to the test set.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40B28-B0E6-42B9-815E-F484710FA020}"/>
              </a:ext>
            </a:extLst>
          </p:cNvPr>
          <p:cNvSpPr txBox="1"/>
          <p:nvPr/>
        </p:nvSpPr>
        <p:spPr>
          <a:xfrm>
            <a:off x="518852" y="4675178"/>
            <a:ext cx="10755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Problem: </a:t>
            </a:r>
            <a:r>
              <a:rPr lang="en-US" sz="2000" dirty="0">
                <a:latin typeface="Avenir Next LT Pro" panose="020B0504020202020204" pitchFamily="34" charset="0"/>
              </a:rPr>
              <a:t>When the dataset is small, we might not be able to get a big enough validation set to make a good model selection choices without loosing too much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39681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K-fold Cross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6" y="583053"/>
            <a:ext cx="11510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Idea: </a:t>
            </a:r>
            <a:r>
              <a:rPr lang="en-US" sz="2000" dirty="0">
                <a:latin typeface="Avenir Next LT Pro" panose="020B0504020202020204" pitchFamily="34" charset="0"/>
              </a:rPr>
              <a:t>Make many validation sets and evaluate model choices by average performance over them.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7F9DB9-FF59-4239-84B2-B7B16DE09898}"/>
              </a:ext>
            </a:extLst>
          </p:cNvPr>
          <p:cNvGrpSpPr/>
          <p:nvPr/>
        </p:nvGrpSpPr>
        <p:grpSpPr>
          <a:xfrm>
            <a:off x="482051" y="2231856"/>
            <a:ext cx="5227321" cy="3140110"/>
            <a:chOff x="276366" y="3134837"/>
            <a:chExt cx="5227321" cy="31401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360B292-B830-47DE-B31B-3040BCC115C2}"/>
                </a:ext>
              </a:extLst>
            </p:cNvPr>
            <p:cNvGrpSpPr/>
            <p:nvPr/>
          </p:nvGrpSpPr>
          <p:grpSpPr>
            <a:xfrm>
              <a:off x="276366" y="3134837"/>
              <a:ext cx="5227321" cy="3140110"/>
              <a:chOff x="276366" y="3134837"/>
              <a:chExt cx="5227321" cy="31401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4348CC9-97FE-4CCB-8494-B1C4225ED76F}"/>
                  </a:ext>
                </a:extLst>
              </p:cNvPr>
              <p:cNvGrpSpPr/>
              <p:nvPr/>
            </p:nvGrpSpPr>
            <p:grpSpPr>
              <a:xfrm>
                <a:off x="276366" y="3134837"/>
                <a:ext cx="5227321" cy="2654727"/>
                <a:chOff x="518851" y="1254061"/>
                <a:chExt cx="7315200" cy="316731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6CC86F2-D1C5-41EC-90D4-B90C816F5440}"/>
                    </a:ext>
                  </a:extLst>
                </p:cNvPr>
                <p:cNvSpPr/>
                <p:nvPr/>
              </p:nvSpPr>
              <p:spPr>
                <a:xfrm>
                  <a:off x="518851" y="1254061"/>
                  <a:ext cx="7315200" cy="4779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  <a:latin typeface="Avenir Next LT Pro" panose="020B0504020202020204" pitchFamily="34" charset="0"/>
                    </a:rPr>
                    <a:t>Training Data</a:t>
                  </a:r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CB8AB51-47E6-4213-B844-7AF1C4223DC0}"/>
                    </a:ext>
                  </a:extLst>
                </p:cNvPr>
                <p:cNvGrpSpPr/>
                <p:nvPr/>
              </p:nvGrpSpPr>
              <p:grpSpPr>
                <a:xfrm>
                  <a:off x="518851" y="2197634"/>
                  <a:ext cx="7315200" cy="477982"/>
                  <a:chOff x="518851" y="2197634"/>
                  <a:chExt cx="7315200" cy="477982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C3F66C1-E4E9-4DE3-8311-CD5EF59C30B0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176CA1DB-13A0-4EB9-8F3F-6C6587117844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96EB592-1B38-4766-AA20-D833F22F6B40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3206F13-BE1F-4C20-8D3E-CA245AD07DDA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53795D4-3DC3-4EA2-87E3-AF441EC663B4}"/>
                    </a:ext>
                  </a:extLst>
                </p:cNvPr>
                <p:cNvGrpSpPr/>
                <p:nvPr/>
              </p:nvGrpSpPr>
              <p:grpSpPr>
                <a:xfrm>
                  <a:off x="518851" y="2779554"/>
                  <a:ext cx="7315200" cy="477982"/>
                  <a:chOff x="518851" y="2197634"/>
                  <a:chExt cx="7315200" cy="477982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4C1F07C-BC77-4295-BAC8-CAE01DF0293C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FE36046-80F1-4A60-A1B0-F4162F7891FA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37379A7-9CE8-4EF4-855E-4AD48A2CC4CB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B2377A2-BB04-4E21-8ECC-3C19125B0FE6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A8ADD98-9C98-4CAA-ABDC-C21133951CC0}"/>
                    </a:ext>
                  </a:extLst>
                </p:cNvPr>
                <p:cNvGrpSpPr/>
                <p:nvPr/>
              </p:nvGrpSpPr>
              <p:grpSpPr>
                <a:xfrm>
                  <a:off x="518851" y="3361474"/>
                  <a:ext cx="7315200" cy="477982"/>
                  <a:chOff x="518851" y="2197634"/>
                  <a:chExt cx="7315200" cy="477982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F1507E4C-330A-4F8C-9F3A-1304139E2B99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7FF822F-0090-4FF4-9ABF-FBC246969759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7EF91FC-FDCB-4268-A235-43F783E81516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7823A5F-BC50-4B6D-A6BF-3F29C3CE3583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76802EB-4D98-4368-9785-8176025CDE2D}"/>
                    </a:ext>
                  </a:extLst>
                </p:cNvPr>
                <p:cNvGrpSpPr/>
                <p:nvPr/>
              </p:nvGrpSpPr>
              <p:grpSpPr>
                <a:xfrm>
                  <a:off x="518851" y="3943394"/>
                  <a:ext cx="7315200" cy="477982"/>
                  <a:chOff x="518851" y="2197634"/>
                  <a:chExt cx="7315200" cy="477982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38FCCCB-5DC9-42E7-89E9-503A04748E1A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B8BFD22C-9FE5-4086-85EF-F7CA122AE239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A9E150C6-A847-461E-BA1D-455A53374570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E271B880-6378-4B93-96D8-FEFB34698C46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E478ED8-029C-46C8-9E0B-BD81F045A4C1}"/>
                  </a:ext>
                </a:extLst>
              </p:cNvPr>
              <p:cNvSpPr txBox="1"/>
              <p:nvPr/>
            </p:nvSpPr>
            <p:spPr>
              <a:xfrm>
                <a:off x="615386" y="5905615"/>
                <a:ext cx="4549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:r>
                  <a:rPr lang="en-US" b="1" dirty="0">
                    <a:latin typeface="Avenir Next LT Pro" panose="020B0504020202020204" pitchFamily="34" charset="0"/>
                  </a:rPr>
                  <a:t>Example: </a:t>
                </a:r>
                <a:r>
                  <a:rPr lang="en-US" dirty="0">
                    <a:latin typeface="Avenir Next LT Pro" panose="020B0504020202020204" pitchFamily="34" charset="0"/>
                  </a:rPr>
                  <a:t>4-fold cross validation</a:t>
                </a:r>
              </a:p>
            </p:txBody>
          </p:sp>
        </p:grp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921A4477-7AC3-4ED0-A6B2-209EDDB722C3}"/>
                </a:ext>
              </a:extLst>
            </p:cNvPr>
            <p:cNvSpPr/>
            <p:nvPr/>
          </p:nvSpPr>
          <p:spPr>
            <a:xfrm>
              <a:off x="2780920" y="3625314"/>
              <a:ext cx="218209" cy="171222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82693F-32D7-4FA0-8C98-8F2408E43AD1}"/>
              </a:ext>
            </a:extLst>
          </p:cNvPr>
          <p:cNvSpPr txBox="1"/>
          <p:nvPr/>
        </p:nvSpPr>
        <p:spPr>
          <a:xfrm>
            <a:off x="6096000" y="1779727"/>
            <a:ext cx="577500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K-Fold Cross Validation Procedure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Randomly split the training set into K equally-sized subsets</a:t>
            </a:r>
          </a:p>
          <a:p>
            <a:pPr marL="1319213" lvl="4" indent="-176213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0"/>
              </a:rPr>
              <a:t>Subsets should have similar distributions</a:t>
            </a:r>
            <a:br>
              <a:rPr lang="en-US" dirty="0">
                <a:latin typeface="Avenir Next LT Pro" panose="020B0504020202020204" pitchFamily="34" charset="0"/>
              </a:rPr>
            </a:b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For each subset </a:t>
            </a:r>
            <a:r>
              <a:rPr lang="en-US" sz="2000" b="1" i="1" dirty="0">
                <a:latin typeface="Avenir Next LT Pro" panose="020B0504020202020204" pitchFamily="34" charset="0"/>
              </a:rPr>
              <a:t>i</a:t>
            </a:r>
            <a:r>
              <a:rPr lang="en-US" sz="2000" dirty="0">
                <a:latin typeface="Avenir Next LT Pro" panose="020B0504020202020204" pitchFamily="34" charset="0"/>
              </a:rPr>
              <a:t>:</a:t>
            </a:r>
          </a:p>
          <a:p>
            <a:pPr marL="1428750" lvl="4" indent="-514350">
              <a:buFont typeface="+mj-lt"/>
              <a:buAutoNum type="romanLcPeriod"/>
            </a:pPr>
            <a:r>
              <a:rPr lang="en-US" sz="2000" dirty="0">
                <a:latin typeface="Avenir Next LT Pro" panose="020B0504020202020204" pitchFamily="34" charset="0"/>
              </a:rPr>
              <a:t>Combine all subsets </a:t>
            </a:r>
            <a:r>
              <a:rPr lang="en-US" sz="2000" b="1" dirty="0">
                <a:latin typeface="Avenir Next LT Pro" panose="020B0504020202020204" pitchFamily="34" charset="0"/>
              </a:rPr>
              <a:t>except</a:t>
            </a:r>
            <a:r>
              <a:rPr lang="en-US" sz="2000" dirty="0">
                <a:latin typeface="Avenir Next LT Pro" panose="020B0504020202020204" pitchFamily="34" charset="0"/>
              </a:rPr>
              <a:t> </a:t>
            </a:r>
            <a:r>
              <a:rPr lang="en-US" sz="2000" b="1" i="1" dirty="0">
                <a:latin typeface="Avenir Next LT Pro" panose="020B0504020202020204" pitchFamily="34" charset="0"/>
              </a:rPr>
              <a:t>i</a:t>
            </a:r>
            <a:r>
              <a:rPr lang="en-US" sz="2000" dirty="0">
                <a:latin typeface="Avenir Next LT Pro" panose="020B0504020202020204" pitchFamily="34" charset="0"/>
              </a:rPr>
              <a:t> and train the model on this.</a:t>
            </a:r>
          </a:p>
          <a:p>
            <a:pPr marL="1371600" lvl="4" indent="-457200">
              <a:buFont typeface="+mj-lt"/>
              <a:buAutoNum type="romanLcPeriod"/>
            </a:pPr>
            <a:r>
              <a:rPr lang="en-US" sz="2000" dirty="0">
                <a:latin typeface="Avenir Next LT Pro" panose="020B0504020202020204" pitchFamily="34" charset="0"/>
              </a:rPr>
              <a:t>Evaluate the model on subset </a:t>
            </a:r>
            <a:r>
              <a:rPr lang="en-US" sz="2000" b="1" i="1" dirty="0">
                <a:latin typeface="Avenir Next LT Pro" panose="020B0504020202020204" pitchFamily="34" charset="0"/>
              </a:rPr>
              <a:t>i</a:t>
            </a:r>
            <a:r>
              <a:rPr lang="en-US" sz="2000" dirty="0">
                <a:latin typeface="Avenir Next LT Pro" panose="020B0504020202020204" pitchFamily="34" charset="0"/>
              </a:rPr>
              <a:t>.</a:t>
            </a:r>
            <a:br>
              <a:rPr lang="en-US" sz="2000" dirty="0">
                <a:latin typeface="Avenir Next LT Pro" panose="020B0504020202020204" pitchFamily="34" charset="0"/>
              </a:rPr>
            </a:b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Compute average performance over these K train/evaluation runs.</a:t>
            </a:r>
          </a:p>
        </p:txBody>
      </p:sp>
    </p:spTree>
    <p:extLst>
      <p:ext uri="{BB962C8B-B14F-4D97-AF65-F5344CB8AC3E}">
        <p14:creationId xmlns:p14="http://schemas.microsoft.com/office/powerpoint/2010/main" val="20757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K-fold Cross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6" y="583053"/>
            <a:ext cx="11510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Idea: </a:t>
            </a:r>
            <a:r>
              <a:rPr lang="en-US" sz="2000" dirty="0">
                <a:latin typeface="Avenir Next LT Pro" panose="020B0504020202020204" pitchFamily="34" charset="0"/>
              </a:rPr>
              <a:t>Make many validation sets and evaluate model choices by average performance over them.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7F9DB9-FF59-4239-84B2-B7B16DE09898}"/>
              </a:ext>
            </a:extLst>
          </p:cNvPr>
          <p:cNvGrpSpPr/>
          <p:nvPr/>
        </p:nvGrpSpPr>
        <p:grpSpPr>
          <a:xfrm>
            <a:off x="357360" y="1473320"/>
            <a:ext cx="5227321" cy="3140110"/>
            <a:chOff x="276366" y="3134837"/>
            <a:chExt cx="5227321" cy="31401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360B292-B830-47DE-B31B-3040BCC115C2}"/>
                </a:ext>
              </a:extLst>
            </p:cNvPr>
            <p:cNvGrpSpPr/>
            <p:nvPr/>
          </p:nvGrpSpPr>
          <p:grpSpPr>
            <a:xfrm>
              <a:off x="276366" y="3134837"/>
              <a:ext cx="5227321" cy="3140110"/>
              <a:chOff x="276366" y="3134837"/>
              <a:chExt cx="5227321" cy="31401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4348CC9-97FE-4CCB-8494-B1C4225ED76F}"/>
                  </a:ext>
                </a:extLst>
              </p:cNvPr>
              <p:cNvGrpSpPr/>
              <p:nvPr/>
            </p:nvGrpSpPr>
            <p:grpSpPr>
              <a:xfrm>
                <a:off x="276366" y="3134837"/>
                <a:ext cx="5227321" cy="2654727"/>
                <a:chOff x="518851" y="1254061"/>
                <a:chExt cx="7315200" cy="316731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6CC86F2-D1C5-41EC-90D4-B90C816F5440}"/>
                    </a:ext>
                  </a:extLst>
                </p:cNvPr>
                <p:cNvSpPr/>
                <p:nvPr/>
              </p:nvSpPr>
              <p:spPr>
                <a:xfrm>
                  <a:off x="518851" y="1254061"/>
                  <a:ext cx="7315200" cy="4779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  <a:latin typeface="Avenir Next LT Pro" panose="020B0504020202020204" pitchFamily="34" charset="0"/>
                    </a:rPr>
                    <a:t>Training Data</a:t>
                  </a:r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CB8AB51-47E6-4213-B844-7AF1C4223DC0}"/>
                    </a:ext>
                  </a:extLst>
                </p:cNvPr>
                <p:cNvGrpSpPr/>
                <p:nvPr/>
              </p:nvGrpSpPr>
              <p:grpSpPr>
                <a:xfrm>
                  <a:off x="518851" y="2197634"/>
                  <a:ext cx="7315200" cy="477982"/>
                  <a:chOff x="518851" y="2197634"/>
                  <a:chExt cx="7315200" cy="477982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C3F66C1-E4E9-4DE3-8311-CD5EF59C30B0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176CA1DB-13A0-4EB9-8F3F-6C6587117844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96EB592-1B38-4766-AA20-D833F22F6B40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3206F13-BE1F-4C20-8D3E-CA245AD07DDA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53795D4-3DC3-4EA2-87E3-AF441EC663B4}"/>
                    </a:ext>
                  </a:extLst>
                </p:cNvPr>
                <p:cNvGrpSpPr/>
                <p:nvPr/>
              </p:nvGrpSpPr>
              <p:grpSpPr>
                <a:xfrm>
                  <a:off x="518851" y="2779554"/>
                  <a:ext cx="7315200" cy="477982"/>
                  <a:chOff x="518851" y="2197634"/>
                  <a:chExt cx="7315200" cy="477982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4C1F07C-BC77-4295-BAC8-CAE01DF0293C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FE36046-80F1-4A60-A1B0-F4162F7891FA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37379A7-9CE8-4EF4-855E-4AD48A2CC4CB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B2377A2-BB04-4E21-8ECC-3C19125B0FE6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A8ADD98-9C98-4CAA-ABDC-C21133951CC0}"/>
                    </a:ext>
                  </a:extLst>
                </p:cNvPr>
                <p:cNvGrpSpPr/>
                <p:nvPr/>
              </p:nvGrpSpPr>
              <p:grpSpPr>
                <a:xfrm>
                  <a:off x="518851" y="3361474"/>
                  <a:ext cx="7315200" cy="477982"/>
                  <a:chOff x="518851" y="2197634"/>
                  <a:chExt cx="7315200" cy="477982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F1507E4C-330A-4F8C-9F3A-1304139E2B99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7FF822F-0090-4FF4-9ABF-FBC246969759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7EF91FC-FDCB-4268-A235-43F783E81516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7823A5F-BC50-4B6D-A6BF-3F29C3CE3583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76802EB-4D98-4368-9785-8176025CDE2D}"/>
                    </a:ext>
                  </a:extLst>
                </p:cNvPr>
                <p:cNvGrpSpPr/>
                <p:nvPr/>
              </p:nvGrpSpPr>
              <p:grpSpPr>
                <a:xfrm>
                  <a:off x="518851" y="3943394"/>
                  <a:ext cx="7315200" cy="477982"/>
                  <a:chOff x="518851" y="2197634"/>
                  <a:chExt cx="7315200" cy="477982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38FCCCB-5DC9-42E7-89E9-503A04748E1A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B8BFD22C-9FE5-4086-85EF-F7CA122AE239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A9E150C6-A847-461E-BA1D-455A53374570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E271B880-6378-4B93-96D8-FEFB34698C46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E478ED8-029C-46C8-9E0B-BD81F045A4C1}"/>
                  </a:ext>
                </a:extLst>
              </p:cNvPr>
              <p:cNvSpPr txBox="1"/>
              <p:nvPr/>
            </p:nvSpPr>
            <p:spPr>
              <a:xfrm>
                <a:off x="615386" y="5905615"/>
                <a:ext cx="4549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:r>
                  <a:rPr lang="en-US" b="1" dirty="0">
                    <a:latin typeface="Avenir Next LT Pro" panose="020B0504020202020204" pitchFamily="34" charset="0"/>
                  </a:rPr>
                  <a:t>Example: </a:t>
                </a:r>
                <a:r>
                  <a:rPr lang="en-US" dirty="0">
                    <a:latin typeface="Avenir Next LT Pro" panose="020B0504020202020204" pitchFamily="34" charset="0"/>
                  </a:rPr>
                  <a:t>4-fold cross validation</a:t>
                </a:r>
              </a:p>
            </p:txBody>
          </p:sp>
        </p:grp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921A4477-7AC3-4ED0-A6B2-209EDDB722C3}"/>
                </a:ext>
              </a:extLst>
            </p:cNvPr>
            <p:cNvSpPr/>
            <p:nvPr/>
          </p:nvSpPr>
          <p:spPr>
            <a:xfrm>
              <a:off x="2780920" y="3625314"/>
              <a:ext cx="218209" cy="171222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819E5-9E89-4D81-8401-07514E4354B0}"/>
                  </a:ext>
                </a:extLst>
              </p:cNvPr>
              <p:cNvSpPr txBox="1"/>
              <p:nvPr/>
            </p:nvSpPr>
            <p:spPr>
              <a:xfrm>
                <a:off x="5764064" y="2269386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2,3,4.   Test on subset 1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819E5-9E89-4D81-8401-07514E43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4" y="2269386"/>
                <a:ext cx="6022551" cy="400110"/>
              </a:xfrm>
              <a:prstGeom prst="rect">
                <a:avLst/>
              </a:prstGeom>
              <a:blipFill>
                <a:blip r:embed="rId2"/>
                <a:stretch>
                  <a:fillRect l="-1114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771F14-8D8C-4521-8378-802BEE6D36F4}"/>
                  </a:ext>
                </a:extLst>
              </p:cNvPr>
              <p:cNvSpPr txBox="1"/>
              <p:nvPr/>
            </p:nvSpPr>
            <p:spPr>
              <a:xfrm>
                <a:off x="5764064" y="2751932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1,3,4.   Test on subset 2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771F14-8D8C-4521-8378-802BEE6D3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4" y="2751932"/>
                <a:ext cx="6022551" cy="400110"/>
              </a:xfrm>
              <a:prstGeom prst="rect">
                <a:avLst/>
              </a:prstGeom>
              <a:blipFill>
                <a:blip r:embed="rId3"/>
                <a:stretch>
                  <a:fillRect l="-1114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12DA9F-80E9-41A8-9952-C9689A49528B}"/>
                  </a:ext>
                </a:extLst>
              </p:cNvPr>
              <p:cNvSpPr txBox="1"/>
              <p:nvPr/>
            </p:nvSpPr>
            <p:spPr>
              <a:xfrm>
                <a:off x="5764064" y="3234478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1,2,4.   Test on subset 3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12DA9F-80E9-41A8-9952-C9689A495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4" y="3234478"/>
                <a:ext cx="6022551" cy="400110"/>
              </a:xfrm>
              <a:prstGeom prst="rect">
                <a:avLst/>
              </a:prstGeom>
              <a:blipFill>
                <a:blip r:embed="rId4"/>
                <a:stretch>
                  <a:fillRect l="-1114" t="-9231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0E4FC3-9CEF-4C7D-9166-474C08C02EC3}"/>
                  </a:ext>
                </a:extLst>
              </p:cNvPr>
              <p:cNvSpPr txBox="1"/>
              <p:nvPr/>
            </p:nvSpPr>
            <p:spPr>
              <a:xfrm>
                <a:off x="5764063" y="3727937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1,2,3.   Test on subset 4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0E4FC3-9CEF-4C7D-9166-474C08C0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3" y="3727937"/>
                <a:ext cx="6022551" cy="400110"/>
              </a:xfrm>
              <a:prstGeom prst="rect">
                <a:avLst/>
              </a:prstGeom>
              <a:blipFill>
                <a:blip r:embed="rId5"/>
                <a:stretch>
                  <a:fillRect l="-1114" t="-9231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4A50B3-C9E1-4042-BF07-E262E84B5804}"/>
                  </a:ext>
                </a:extLst>
              </p:cNvPr>
              <p:cNvSpPr txBox="1"/>
              <p:nvPr/>
            </p:nvSpPr>
            <p:spPr>
              <a:xfrm>
                <a:off x="5874900" y="4792246"/>
                <a:ext cx="6022551" cy="5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Estimated validation performance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4A50B3-C9E1-4042-BF07-E262E84B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900" y="4792246"/>
                <a:ext cx="6022551" cy="526939"/>
              </a:xfrm>
              <a:prstGeom prst="rect">
                <a:avLst/>
              </a:prstGeom>
              <a:blipFill>
                <a:blip r:embed="rId6"/>
                <a:stretch>
                  <a:fillRect l="-1113" t="-80460" b="-126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BDDFF4-6B7C-4239-B37A-C67915F37307}"/>
              </a:ext>
            </a:extLst>
          </p:cNvPr>
          <p:cNvCxnSpPr/>
          <p:nvPr/>
        </p:nvCxnSpPr>
        <p:spPr>
          <a:xfrm>
            <a:off x="5584681" y="4511891"/>
            <a:ext cx="60427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35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K-fold Cross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69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AD5222-42FE-4A5F-A0B3-F2912DDED8CB}"/>
              </a:ext>
            </a:extLst>
          </p:cNvPr>
          <p:cNvSpPr txBox="1"/>
          <p:nvPr/>
        </p:nvSpPr>
        <p:spPr>
          <a:xfrm>
            <a:off x="809799" y="3805779"/>
            <a:ext cx="98342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Model Selection Procedure with K-Fold Cross Validation: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Pick a set of hyperparameters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Train your model on the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training set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Perform </a:t>
            </a:r>
            <a:r>
              <a:rPr lang="en-US" sz="2000" b="1" dirty="0">
                <a:solidFill>
                  <a:srgbClr val="59B4BB"/>
                </a:solidFill>
                <a:latin typeface="Avenir Next LT Pro" panose="020B0504020202020204" pitchFamily="34" charset="0"/>
              </a:rPr>
              <a:t>K-Fold Cross Validation</a:t>
            </a:r>
            <a:r>
              <a:rPr lang="en-US" sz="2000" dirty="0">
                <a:latin typeface="Avenir Next LT Pro" panose="020B0504020202020204" pitchFamily="34" charset="0"/>
              </a:rPr>
              <a:t> to estimate performance</a:t>
            </a:r>
            <a:endParaRPr lang="en-US" sz="2000" b="1" dirty="0">
              <a:solidFill>
                <a:srgbClr val="59B4BB"/>
              </a:solidFill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If happy, stop. Otherwise loop back to 1.</a:t>
            </a:r>
          </a:p>
          <a:p>
            <a:pPr marL="457200" lvl="3"/>
            <a:endParaRPr lang="en-US" sz="2000" dirty="0">
              <a:latin typeface="Avenir Next LT Pro" panose="020B0504020202020204" pitchFamily="34" charset="0"/>
            </a:endParaRPr>
          </a:p>
          <a:p>
            <a:pPr marL="457200" lvl="3"/>
            <a:r>
              <a:rPr lang="en-US" sz="2000" dirty="0">
                <a:latin typeface="Avenir Next LT Pro" panose="020B0504020202020204" pitchFamily="34" charset="0"/>
              </a:rPr>
              <a:t>At </a:t>
            </a:r>
            <a:r>
              <a:rPr lang="en-US" sz="2000" b="1" dirty="0">
                <a:latin typeface="Avenir Next LT Pro" panose="020B0504020202020204" pitchFamily="34" charset="0"/>
              </a:rPr>
              <a:t>very end </a:t>
            </a:r>
            <a:r>
              <a:rPr lang="en-US" sz="2000" dirty="0">
                <a:latin typeface="Avenir Next LT Pro" panose="020B0504020202020204" pitchFamily="34" charset="0"/>
              </a:rPr>
              <a:t>when you’ve picked the best hyperparameters you can, then you evaluate on test and report results. No more tuning at this point.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DA5651-E2FE-4E99-924D-CDA824F31B89}"/>
              </a:ext>
            </a:extLst>
          </p:cNvPr>
          <p:cNvSpPr txBox="1"/>
          <p:nvPr/>
        </p:nvSpPr>
        <p:spPr>
          <a:xfrm>
            <a:off x="809799" y="497677"/>
            <a:ext cx="98342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Model Selection Procedure: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Pick a set of hyperparameters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Train your model on the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training set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Evaluate on the </a:t>
            </a:r>
            <a:r>
              <a:rPr lang="en-US" sz="2000" b="1" dirty="0">
                <a:solidFill>
                  <a:srgbClr val="59B4BB"/>
                </a:solidFill>
                <a:latin typeface="Avenir Next LT Pro" panose="020B0504020202020204" pitchFamily="34" charset="0"/>
              </a:rPr>
              <a:t>validation set</a:t>
            </a:r>
          </a:p>
          <a:p>
            <a:pPr marL="914400" lvl="3" indent="-457200">
              <a:buFont typeface="+mj-lt"/>
              <a:buAutoNum type="arabicPeriod"/>
            </a:pPr>
            <a:r>
              <a:rPr lang="en-US" sz="2000" dirty="0">
                <a:latin typeface="Avenir Next LT Pro" panose="020B0504020202020204" pitchFamily="34" charset="0"/>
              </a:rPr>
              <a:t>If happy, stop. Otherwise loop back to 1.</a:t>
            </a:r>
          </a:p>
          <a:p>
            <a:pPr marL="457200" lvl="3"/>
            <a:endParaRPr lang="en-US" sz="2000" dirty="0">
              <a:latin typeface="Avenir Next LT Pro" panose="020B0504020202020204" pitchFamily="34" charset="0"/>
            </a:endParaRPr>
          </a:p>
          <a:p>
            <a:pPr marL="457200" lvl="3"/>
            <a:r>
              <a:rPr lang="en-US" sz="2000" dirty="0">
                <a:latin typeface="Avenir Next LT Pro" panose="020B0504020202020204" pitchFamily="34" charset="0"/>
              </a:rPr>
              <a:t>At </a:t>
            </a:r>
            <a:r>
              <a:rPr lang="en-US" sz="2000" b="1" dirty="0">
                <a:latin typeface="Avenir Next LT Pro" panose="020B0504020202020204" pitchFamily="34" charset="0"/>
              </a:rPr>
              <a:t>very end </a:t>
            </a:r>
            <a:r>
              <a:rPr lang="en-US" sz="2000" dirty="0">
                <a:latin typeface="Avenir Next LT Pro" panose="020B0504020202020204" pitchFamily="34" charset="0"/>
              </a:rPr>
              <a:t>when you’ve picked the best hyperparameters you can, then you evaluate on test and report results. No more tuning at this point.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3C0E5836-DAF4-4344-BC9B-67629D43FF45}"/>
              </a:ext>
            </a:extLst>
          </p:cNvPr>
          <p:cNvSpPr/>
          <p:nvPr/>
        </p:nvSpPr>
        <p:spPr>
          <a:xfrm>
            <a:off x="5667319" y="3178446"/>
            <a:ext cx="857362" cy="5011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6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your First Machine Learning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</a:t>
            </a:fld>
            <a:endParaRPr lang="en-US"/>
          </a:p>
        </p:txBody>
      </p:sp>
      <p:pic>
        <p:nvPicPr>
          <p:cNvPr id="57346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A062693C-0F44-4B4A-ADEC-57739170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713" y="1783040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18CD5507-CE2F-4531-9D22-ED3244C7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09" y="1596670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0" name="Picture 6" descr="fox face clipart - Clip Art Library">
            <a:extLst>
              <a:ext uri="{FF2B5EF4-FFF2-40B4-BE49-F238E27FC236}">
                <a16:creationId xmlns:a16="http://schemas.microsoft.com/office/drawing/2014/main" id="{954661A7-E57D-49EB-8033-16EBAFBD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02" y="428457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714B6600-D662-4308-89BE-0473DC43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50" y="95626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F61CD153-20F1-48E8-8C8E-64BADBF7E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50" y="1887629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5077ECEB-DB7A-4262-92D1-2C96DAFFD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91" y="129916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6742780A-F3F1-4F79-88BA-28A28189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223" y="2655211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A8463055-8C73-46AD-8884-C8A48436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223" y="3884085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B6FE47CC-48E7-48B2-A637-1154A802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3" y="512196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DC278466-1E46-42EB-AF19-95602057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49" y="471661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8DC9D357-427D-4488-9AE5-DF6B2DE9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97" y="428457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fox face clipart - Clip Art Library">
            <a:extLst>
              <a:ext uri="{FF2B5EF4-FFF2-40B4-BE49-F238E27FC236}">
                <a16:creationId xmlns:a16="http://schemas.microsoft.com/office/drawing/2014/main" id="{208DCA2B-15AE-4C75-84C5-B2E2E383C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251" y="477906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fox face clipart - Clip Art Library">
            <a:extLst>
              <a:ext uri="{FF2B5EF4-FFF2-40B4-BE49-F238E27FC236}">
                <a16:creationId xmlns:a16="http://schemas.microsoft.com/office/drawing/2014/main" id="{69FAF609-07F8-46DD-97C2-F63F1FD0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50" y="5118604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fox face clipart - Clip Art Library">
            <a:extLst>
              <a:ext uri="{FF2B5EF4-FFF2-40B4-BE49-F238E27FC236}">
                <a16:creationId xmlns:a16="http://schemas.microsoft.com/office/drawing/2014/main" id="{EF0583F0-C16F-43ED-9C28-8B37693C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34" y="5461541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fox face clipart - Clip Art Library">
            <a:extLst>
              <a:ext uri="{FF2B5EF4-FFF2-40B4-BE49-F238E27FC236}">
                <a16:creationId xmlns:a16="http://schemas.microsoft.com/office/drawing/2014/main" id="{8BD265DF-C65F-42C9-84AF-81E2A0F5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1336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fox face clipart - Clip Art Library">
            <a:extLst>
              <a:ext uri="{FF2B5EF4-FFF2-40B4-BE49-F238E27FC236}">
                <a16:creationId xmlns:a16="http://schemas.microsoft.com/office/drawing/2014/main" id="{424EDB8E-C471-484D-833D-0B590E9B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41" y="78481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fox face clipart - Clip Art Library">
            <a:extLst>
              <a:ext uri="{FF2B5EF4-FFF2-40B4-BE49-F238E27FC236}">
                <a16:creationId xmlns:a16="http://schemas.microsoft.com/office/drawing/2014/main" id="{A9CE9685-7AD3-4E86-9245-8A3D9F3B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360" y="141577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417AD403-ADFD-445D-B017-9A502DA09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498" y="2743200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361E3667-28D9-41A0-816F-9E2F3562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9" y="3703361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20839121-B26B-4FF1-9D94-4CA698BB5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225" y="4779062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3E534505-1325-4ECC-A2BB-75379B3C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767" y="5332875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F7177C6B-8D84-4C3C-B1AA-2CB574756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462" y="4744733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55A2FAE3-327E-4B72-BDEC-9C5D5FA5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51" y="2710489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5686470A-465D-4E9E-B318-88555657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672" y="1389107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03AA76-48CC-4AB4-ABDB-DE5C8A6A6776}"/>
              </a:ext>
            </a:extLst>
          </p:cNvPr>
          <p:cNvCxnSpPr/>
          <p:nvPr/>
        </p:nvCxnSpPr>
        <p:spPr>
          <a:xfrm>
            <a:off x="979714" y="6221072"/>
            <a:ext cx="108069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BFB0FAE-0BA2-4AB7-BDF5-6E26E8F16005}"/>
              </a:ext>
            </a:extLst>
          </p:cNvPr>
          <p:cNvCxnSpPr>
            <a:cxnSpLocks/>
          </p:cNvCxnSpPr>
          <p:nvPr/>
        </p:nvCxnSpPr>
        <p:spPr>
          <a:xfrm flipV="1">
            <a:off x="1011801" y="613363"/>
            <a:ext cx="0" cy="56077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11E4EF-811A-4D8B-BE60-FBB66822C103}"/>
                  </a:ext>
                </a:extLst>
              </p:cNvPr>
              <p:cNvSpPr txBox="1"/>
              <p:nvPr/>
            </p:nvSpPr>
            <p:spPr>
              <a:xfrm>
                <a:off x="365491" y="3053389"/>
                <a:ext cx="625736" cy="53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11E4EF-811A-4D8B-BE60-FBB66822C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91" y="3053389"/>
                <a:ext cx="625736" cy="535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6BDFE6A-B626-461D-9D04-C9904FFC078D}"/>
                  </a:ext>
                </a:extLst>
              </p:cNvPr>
              <p:cNvSpPr txBox="1"/>
              <p:nvPr/>
            </p:nvSpPr>
            <p:spPr>
              <a:xfrm>
                <a:off x="6070297" y="6152687"/>
                <a:ext cx="625736" cy="53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6BDFE6A-B626-461D-9D04-C9904FFC0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297" y="6152687"/>
                <a:ext cx="625736" cy="535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 descr="Badge Question Mark with solid fill">
            <a:extLst>
              <a:ext uri="{FF2B5EF4-FFF2-40B4-BE49-F238E27FC236}">
                <a16:creationId xmlns:a16="http://schemas.microsoft.com/office/drawing/2014/main" id="{8AB5414F-67A2-4926-BD7E-A7280F797D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0250" y="2555191"/>
            <a:ext cx="914400" cy="914400"/>
          </a:xfrm>
          <a:prstGeom prst="rect">
            <a:avLst/>
          </a:prstGeom>
        </p:spPr>
      </p:pic>
      <p:pic>
        <p:nvPicPr>
          <p:cNvPr id="79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8140986E-9E7A-4A42-8B76-C46A5AEE2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89" y="3267669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A1CC87BF-1F72-423E-80C1-C90A051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77" y="2655211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18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Leave-One-Out Cross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6" y="583053"/>
            <a:ext cx="11510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What if K = n? </a:t>
            </a:r>
            <a:r>
              <a:rPr lang="en-US" sz="2000" dirty="0">
                <a:latin typeface="Avenir Next LT Pro" panose="020B0504020202020204" pitchFamily="34" charset="0"/>
              </a:rPr>
              <a:t>Then we treat only one example as validation at a time. Call it Leave-One-Out.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F47F27-87A7-4AE5-AF4A-39D7A8450757}"/>
              </a:ext>
            </a:extLst>
          </p:cNvPr>
          <p:cNvSpPr txBox="1"/>
          <p:nvPr/>
        </p:nvSpPr>
        <p:spPr>
          <a:xfrm>
            <a:off x="595053" y="1198420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Same approach as before, but we are going to have to train a LOT of models. May be prohibitively expensive for large, complicated, slow models.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73F971-15CF-4008-A677-B34AB103353D}"/>
              </a:ext>
            </a:extLst>
          </p:cNvPr>
          <p:cNvSpPr txBox="1"/>
          <p:nvPr/>
        </p:nvSpPr>
        <p:spPr>
          <a:xfrm>
            <a:off x="595053" y="2487096"/>
            <a:ext cx="117207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k-NN: </a:t>
            </a:r>
            <a:r>
              <a:rPr lang="en-US" sz="2000" dirty="0">
                <a:latin typeface="Avenir Next LT Pro" panose="020B0504020202020204" pitchFamily="34" charset="0"/>
              </a:rPr>
              <a:t>LOO cross validation is super easy in k-NN and other “lazy” learners</a:t>
            </a:r>
          </a:p>
          <a:p>
            <a:pPr marL="0" lvl="2"/>
            <a:endParaRPr lang="en-US" sz="2000" b="1" dirty="0">
              <a:latin typeface="Avenir Next LT Pro" panose="020B0504020202020204" pitchFamily="34" charset="0"/>
            </a:endParaRPr>
          </a:p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       </a:t>
            </a:r>
            <a:r>
              <a:rPr lang="en-US" sz="2000" dirty="0">
                <a:latin typeface="Avenir Next LT Pro" panose="020B0504020202020204" pitchFamily="34" charset="0"/>
              </a:rPr>
              <a:t>Simply classify each training point but </a:t>
            </a:r>
            <a:r>
              <a:rPr lang="en-US" sz="2000" b="1" dirty="0">
                <a:latin typeface="Avenir Next LT Pro" panose="020B0504020202020204" pitchFamily="34" charset="0"/>
              </a:rPr>
              <a:t>don’t</a:t>
            </a:r>
            <a:r>
              <a:rPr lang="en-US" sz="2000" dirty="0">
                <a:latin typeface="Avenir Next LT Pro" panose="020B0504020202020204" pitchFamily="34" charset="0"/>
              </a:rPr>
              <a:t> let it select itself as a nearest neighbor.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41602F-A04B-4C26-B61D-998FE12B80F7}"/>
              </a:ext>
            </a:extLst>
          </p:cNvPr>
          <p:cNvGrpSpPr/>
          <p:nvPr/>
        </p:nvGrpSpPr>
        <p:grpSpPr>
          <a:xfrm>
            <a:off x="4561487" y="4168952"/>
            <a:ext cx="2743200" cy="1655092"/>
            <a:chOff x="692776" y="997125"/>
            <a:chExt cx="2743200" cy="165509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AE89506-15E3-4189-9FB4-41C352308C67}"/>
                </a:ext>
              </a:extLst>
            </p:cNvPr>
            <p:cNvSpPr/>
            <p:nvPr/>
          </p:nvSpPr>
          <p:spPr>
            <a:xfrm>
              <a:off x="1710307" y="1274046"/>
              <a:ext cx="215961" cy="215961"/>
            </a:xfrm>
            <a:prstGeom prst="ellipse">
              <a:avLst/>
            </a:prstGeom>
            <a:solidFill>
              <a:srgbClr val="FFB7B7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931883-8230-4586-916B-476812B89C76}"/>
                </a:ext>
              </a:extLst>
            </p:cNvPr>
            <p:cNvSpPr/>
            <p:nvPr/>
          </p:nvSpPr>
          <p:spPr>
            <a:xfrm>
              <a:off x="2849300" y="158225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CC16826-8C7F-4C46-9523-25FBDED87C03}"/>
                </a:ext>
              </a:extLst>
            </p:cNvPr>
            <p:cNvSpPr/>
            <p:nvPr/>
          </p:nvSpPr>
          <p:spPr>
            <a:xfrm>
              <a:off x="2247328" y="2278615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1A3DB36-2F6A-40A5-9D63-A618E9EBDF97}"/>
                </a:ext>
              </a:extLst>
            </p:cNvPr>
            <p:cNvSpPr/>
            <p:nvPr/>
          </p:nvSpPr>
          <p:spPr>
            <a:xfrm>
              <a:off x="2741320" y="203288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062ABAF-202B-499B-BCD1-52B8D0ABE1B8}"/>
                </a:ext>
              </a:extLst>
            </p:cNvPr>
            <p:cNvSpPr/>
            <p:nvPr/>
          </p:nvSpPr>
          <p:spPr>
            <a:xfrm>
              <a:off x="834789" y="192490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06039E7-68FB-4F01-A548-15DB0C0680B9}"/>
                </a:ext>
              </a:extLst>
            </p:cNvPr>
            <p:cNvSpPr/>
            <p:nvPr/>
          </p:nvSpPr>
          <p:spPr>
            <a:xfrm>
              <a:off x="1124631" y="1166066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3A5F3C-EA5D-434C-927C-6932CEC6F069}"/>
                </a:ext>
              </a:extLst>
            </p:cNvPr>
            <p:cNvSpPr/>
            <p:nvPr/>
          </p:nvSpPr>
          <p:spPr>
            <a:xfrm>
              <a:off x="692776" y="997125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E66A67C-BDC4-4F93-98F5-190AB57F3B42}"/>
                </a:ext>
              </a:extLst>
            </p:cNvPr>
            <p:cNvCxnSpPr>
              <a:cxnSpLocks/>
              <a:stCxn id="51" idx="2"/>
              <a:endCxn id="56" idx="6"/>
            </p:cNvCxnSpPr>
            <p:nvPr/>
          </p:nvCxnSpPr>
          <p:spPr>
            <a:xfrm flipH="1" flipV="1">
              <a:off x="1340592" y="1274047"/>
              <a:ext cx="369715" cy="1079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C1A656-0FA5-4716-911B-CDAE7D2B55BA}"/>
              </a:ext>
            </a:extLst>
          </p:cNvPr>
          <p:cNvGrpSpPr/>
          <p:nvPr/>
        </p:nvGrpSpPr>
        <p:grpSpPr>
          <a:xfrm>
            <a:off x="7886552" y="4168952"/>
            <a:ext cx="2743200" cy="1655092"/>
            <a:chOff x="692776" y="2860430"/>
            <a:chExt cx="2743200" cy="165509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410081E-210C-4747-B34D-70281D6BB036}"/>
                </a:ext>
              </a:extLst>
            </p:cNvPr>
            <p:cNvSpPr/>
            <p:nvPr/>
          </p:nvSpPr>
          <p:spPr>
            <a:xfrm>
              <a:off x="1710307" y="3137351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ED900F2-C2BD-4E0B-A8DF-1F4834722676}"/>
                </a:ext>
              </a:extLst>
            </p:cNvPr>
            <p:cNvSpPr/>
            <p:nvPr/>
          </p:nvSpPr>
          <p:spPr>
            <a:xfrm>
              <a:off x="2849300" y="345508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3D24B3A-4146-40AF-822E-8E16F78078D2}"/>
                </a:ext>
              </a:extLst>
            </p:cNvPr>
            <p:cNvSpPr/>
            <p:nvPr/>
          </p:nvSpPr>
          <p:spPr>
            <a:xfrm>
              <a:off x="2247328" y="4141920"/>
              <a:ext cx="215961" cy="215961"/>
            </a:xfrm>
            <a:prstGeom prst="ellipse">
              <a:avLst/>
            </a:prstGeom>
            <a:solidFill>
              <a:srgbClr val="FFB7B7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2CB7D31-994D-45FF-91C4-49A3D8B5CB7D}"/>
                </a:ext>
              </a:extLst>
            </p:cNvPr>
            <p:cNvSpPr/>
            <p:nvPr/>
          </p:nvSpPr>
          <p:spPr>
            <a:xfrm>
              <a:off x="2741320" y="3896189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0B17C4F-CDBD-4CD4-A937-E480FE1A2514}"/>
                </a:ext>
              </a:extLst>
            </p:cNvPr>
            <p:cNvSpPr/>
            <p:nvPr/>
          </p:nvSpPr>
          <p:spPr>
            <a:xfrm>
              <a:off x="834789" y="3788209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E76EFFA-32CC-44BD-8706-4C9843D6AECB}"/>
                </a:ext>
              </a:extLst>
            </p:cNvPr>
            <p:cNvSpPr/>
            <p:nvPr/>
          </p:nvSpPr>
          <p:spPr>
            <a:xfrm>
              <a:off x="1124631" y="3029371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CAAF86C-289A-4512-B57E-4A571FE1B45B}"/>
                </a:ext>
              </a:extLst>
            </p:cNvPr>
            <p:cNvSpPr/>
            <p:nvPr/>
          </p:nvSpPr>
          <p:spPr>
            <a:xfrm>
              <a:off x="692776" y="2860430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7C2DFB7-B1A6-4C01-B937-F267F2F9CA7E}"/>
                </a:ext>
              </a:extLst>
            </p:cNvPr>
            <p:cNvCxnSpPr>
              <a:cxnSpLocks/>
              <a:endCxn id="63" idx="3"/>
            </p:cNvCxnSpPr>
            <p:nvPr/>
          </p:nvCxnSpPr>
          <p:spPr>
            <a:xfrm flipV="1">
              <a:off x="2465414" y="4080523"/>
              <a:ext cx="307533" cy="1067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291A581-B7C9-4D51-A40E-2E31292CDFE9}"/>
              </a:ext>
            </a:extLst>
          </p:cNvPr>
          <p:cNvGrpSpPr/>
          <p:nvPr/>
        </p:nvGrpSpPr>
        <p:grpSpPr>
          <a:xfrm>
            <a:off x="618933" y="4168952"/>
            <a:ext cx="2743200" cy="1655092"/>
            <a:chOff x="692776" y="997125"/>
            <a:chExt cx="2743200" cy="165509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46D76C7-3F3F-497D-A03D-A8A396671CD4}"/>
                </a:ext>
              </a:extLst>
            </p:cNvPr>
            <p:cNvSpPr/>
            <p:nvPr/>
          </p:nvSpPr>
          <p:spPr>
            <a:xfrm>
              <a:off x="1710307" y="127404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A5FD528-A051-48FC-BAB3-CEBC996A7B8C}"/>
                </a:ext>
              </a:extLst>
            </p:cNvPr>
            <p:cNvSpPr/>
            <p:nvPr/>
          </p:nvSpPr>
          <p:spPr>
            <a:xfrm>
              <a:off x="2849300" y="158225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BCD7F8A-6AEC-4FB7-8FF8-9A77D2B067AF}"/>
                </a:ext>
              </a:extLst>
            </p:cNvPr>
            <p:cNvSpPr/>
            <p:nvPr/>
          </p:nvSpPr>
          <p:spPr>
            <a:xfrm>
              <a:off x="2247328" y="2278615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F618AEB-B161-4A95-85F5-9CB39CA3F989}"/>
                </a:ext>
              </a:extLst>
            </p:cNvPr>
            <p:cNvSpPr/>
            <p:nvPr/>
          </p:nvSpPr>
          <p:spPr>
            <a:xfrm>
              <a:off x="2741320" y="203288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893F794-600E-4090-B723-0DFE92415031}"/>
                </a:ext>
              </a:extLst>
            </p:cNvPr>
            <p:cNvSpPr/>
            <p:nvPr/>
          </p:nvSpPr>
          <p:spPr>
            <a:xfrm>
              <a:off x="834789" y="192490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E884DB7-36F4-43F3-98AF-A80B451A3B01}"/>
                </a:ext>
              </a:extLst>
            </p:cNvPr>
            <p:cNvSpPr/>
            <p:nvPr/>
          </p:nvSpPr>
          <p:spPr>
            <a:xfrm>
              <a:off x="1124631" y="1166066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857444E-316C-4543-8AAD-C33BA62AD707}"/>
                </a:ext>
              </a:extLst>
            </p:cNvPr>
            <p:cNvSpPr/>
            <p:nvPr/>
          </p:nvSpPr>
          <p:spPr>
            <a:xfrm>
              <a:off x="692776" y="997125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835800-EFEA-4125-90EB-244ECF6CA012}"/>
              </a:ext>
            </a:extLst>
          </p:cNvPr>
          <p:cNvCxnSpPr>
            <a:cxnSpLocks/>
          </p:cNvCxnSpPr>
          <p:nvPr/>
        </p:nvCxnSpPr>
        <p:spPr>
          <a:xfrm>
            <a:off x="3933825" y="4417558"/>
            <a:ext cx="0" cy="1157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974028A-F8A9-4A77-BAFF-FFCECDDDB7EF}"/>
              </a:ext>
            </a:extLst>
          </p:cNvPr>
          <p:cNvSpPr txBox="1"/>
          <p:nvPr/>
        </p:nvSpPr>
        <p:spPr>
          <a:xfrm>
            <a:off x="10986548" y="4661834"/>
            <a:ext cx="889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800" b="1" dirty="0">
                <a:latin typeface="Avenir Next LT Pro" panose="020B0504020202020204" pitchFamily="34" charset="0"/>
              </a:rPr>
              <a:t>…</a:t>
            </a:r>
            <a:endParaRPr lang="en-US" sz="2800" dirty="0">
              <a:latin typeface="Avenir Next LT Pro" panose="020B05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DB9517-002F-46FF-9F39-CE467EC1C8EE}"/>
              </a:ext>
            </a:extLst>
          </p:cNvPr>
          <p:cNvSpPr txBox="1"/>
          <p:nvPr/>
        </p:nvSpPr>
        <p:spPr>
          <a:xfrm>
            <a:off x="2096831" y="6138833"/>
            <a:ext cx="7998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b="1" dirty="0">
                <a:latin typeface="Avenir Next LT Pro" panose="020B0504020202020204" pitchFamily="34" charset="0"/>
              </a:rPr>
              <a:t>Example: </a:t>
            </a:r>
            <a:r>
              <a:rPr lang="en-US" dirty="0">
                <a:latin typeface="Avenir Next LT Pro" panose="020B0504020202020204" pitchFamily="34" charset="0"/>
              </a:rPr>
              <a:t>Leave-One-Out Cross Validation with 1-nn</a:t>
            </a:r>
          </a:p>
        </p:txBody>
      </p:sp>
    </p:spTree>
    <p:extLst>
      <p:ext uri="{BB962C8B-B14F-4D97-AF65-F5344CB8AC3E}">
        <p14:creationId xmlns:p14="http://schemas.microsoft.com/office/powerpoint/2010/main" val="249249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77" grpId="0"/>
      <p:bldP spid="7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7FCC8-E0AE-47DB-870F-B29E2BCD9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0D72F-06F9-47F6-B86E-A86741BF4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the leave-one-out cross validation accuracy </a:t>
            </a:r>
            <a:br>
              <a:rPr lang="en-US" dirty="0"/>
            </a:br>
            <a:r>
              <a:rPr lang="en-US" dirty="0"/>
              <a:t>for a 1-nearest neighbor model on this dataset: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B0C1-1A0E-402B-ABE1-21740465C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5/6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5B984-EA70-43BB-A7B2-F1093AADB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2/6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C9E072-696D-450D-AF3E-5649B6FFC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3/6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E4B3A2-9F85-4B71-BC9B-F53AB3B3A6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1/6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80EE84-AC3E-45C3-8A14-7C3D0C578466}"/>
              </a:ext>
            </a:extLst>
          </p:cNvPr>
          <p:cNvSpPr/>
          <p:nvPr/>
        </p:nvSpPr>
        <p:spPr>
          <a:xfrm>
            <a:off x="5849708" y="2306562"/>
            <a:ext cx="241300" cy="241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F2CD85-E421-4E49-9F54-505F924AF55E}"/>
              </a:ext>
            </a:extLst>
          </p:cNvPr>
          <p:cNvSpPr/>
          <p:nvPr/>
        </p:nvSpPr>
        <p:spPr>
          <a:xfrm>
            <a:off x="7122343" y="2741537"/>
            <a:ext cx="241300" cy="241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F1DDFB-5E0D-4FD3-96B0-12B9347E3961}"/>
              </a:ext>
            </a:extLst>
          </p:cNvPr>
          <p:cNvSpPr/>
          <p:nvPr/>
        </p:nvSpPr>
        <p:spPr>
          <a:xfrm>
            <a:off x="6449740" y="3429000"/>
            <a:ext cx="241300" cy="241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8DF9CA-0818-40EC-959D-AB2901116E4A}"/>
              </a:ext>
            </a:extLst>
          </p:cNvPr>
          <p:cNvSpPr/>
          <p:nvPr/>
        </p:nvSpPr>
        <p:spPr>
          <a:xfrm>
            <a:off x="7001693" y="3154437"/>
            <a:ext cx="241300" cy="241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03A87D-3DB7-4562-8705-F2C1C3C8067A}"/>
              </a:ext>
            </a:extLst>
          </p:cNvPr>
          <p:cNvSpPr/>
          <p:nvPr/>
        </p:nvSpPr>
        <p:spPr>
          <a:xfrm>
            <a:off x="4871463" y="3033787"/>
            <a:ext cx="241300" cy="241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1403EE-84B6-4017-8449-5FBF4317C49A}"/>
              </a:ext>
            </a:extLst>
          </p:cNvPr>
          <p:cNvSpPr/>
          <p:nvPr/>
        </p:nvSpPr>
        <p:spPr>
          <a:xfrm>
            <a:off x="5195313" y="2185912"/>
            <a:ext cx="241300" cy="241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50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D137-CC65-4520-9889-CBEE94F4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Leave-One-Out Cross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2039E-D1C0-4468-A23F-3B82CDB77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72</a:t>
            </a:fld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567F921-F93F-4F2E-8364-C4DAFEBA82D1}"/>
              </a:ext>
            </a:extLst>
          </p:cNvPr>
          <p:cNvGrpSpPr/>
          <p:nvPr/>
        </p:nvGrpSpPr>
        <p:grpSpPr>
          <a:xfrm>
            <a:off x="446687" y="720900"/>
            <a:ext cx="2743200" cy="1655092"/>
            <a:chOff x="692776" y="997125"/>
            <a:chExt cx="2743200" cy="165509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CF463A-D5A8-4210-816B-B1A241E8FB4E}"/>
                </a:ext>
              </a:extLst>
            </p:cNvPr>
            <p:cNvSpPr/>
            <p:nvPr/>
          </p:nvSpPr>
          <p:spPr>
            <a:xfrm>
              <a:off x="1710307" y="1274046"/>
              <a:ext cx="215961" cy="215961"/>
            </a:xfrm>
            <a:prstGeom prst="ellipse">
              <a:avLst/>
            </a:prstGeom>
            <a:solidFill>
              <a:srgbClr val="FFB7B7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D06FF-3086-4C61-BC6F-E7B6CDB7D4CD}"/>
                </a:ext>
              </a:extLst>
            </p:cNvPr>
            <p:cNvSpPr/>
            <p:nvPr/>
          </p:nvSpPr>
          <p:spPr>
            <a:xfrm>
              <a:off x="2849300" y="158225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6D0C3B-2736-428C-B476-ECFB93448EB1}"/>
                </a:ext>
              </a:extLst>
            </p:cNvPr>
            <p:cNvSpPr/>
            <p:nvPr/>
          </p:nvSpPr>
          <p:spPr>
            <a:xfrm>
              <a:off x="2247328" y="2278615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65B4F-34B3-43ED-B2B5-49A03F086C50}"/>
                </a:ext>
              </a:extLst>
            </p:cNvPr>
            <p:cNvSpPr/>
            <p:nvPr/>
          </p:nvSpPr>
          <p:spPr>
            <a:xfrm>
              <a:off x="2741320" y="203288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3B5D33-2881-4566-995B-51688CE04E58}"/>
                </a:ext>
              </a:extLst>
            </p:cNvPr>
            <p:cNvSpPr/>
            <p:nvPr/>
          </p:nvSpPr>
          <p:spPr>
            <a:xfrm>
              <a:off x="834789" y="1924904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0BBE0C-991F-432B-BC60-E6F5804DCB3B}"/>
                </a:ext>
              </a:extLst>
            </p:cNvPr>
            <p:cNvSpPr/>
            <p:nvPr/>
          </p:nvSpPr>
          <p:spPr>
            <a:xfrm>
              <a:off x="1124631" y="1166066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8795BE-44AF-4224-9CD7-33F17E4BF2BD}"/>
                </a:ext>
              </a:extLst>
            </p:cNvPr>
            <p:cNvSpPr/>
            <p:nvPr/>
          </p:nvSpPr>
          <p:spPr>
            <a:xfrm>
              <a:off x="692776" y="997125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38BC0C8-CAE1-43C5-BF32-A4D0A7243298}"/>
                </a:ext>
              </a:extLst>
            </p:cNvPr>
            <p:cNvCxnSpPr>
              <a:cxnSpLocks/>
              <a:stCxn id="16" idx="2"/>
              <a:endCxn id="21" idx="6"/>
            </p:cNvCxnSpPr>
            <p:nvPr/>
          </p:nvCxnSpPr>
          <p:spPr>
            <a:xfrm flipH="1" flipV="1">
              <a:off x="1340592" y="1274047"/>
              <a:ext cx="369715" cy="1079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FE14D0D-5DB9-4B7A-9CD5-22927B347A99}"/>
              </a:ext>
            </a:extLst>
          </p:cNvPr>
          <p:cNvGrpSpPr/>
          <p:nvPr/>
        </p:nvGrpSpPr>
        <p:grpSpPr>
          <a:xfrm>
            <a:off x="446687" y="3264229"/>
            <a:ext cx="2743200" cy="1655092"/>
            <a:chOff x="692776" y="2860430"/>
            <a:chExt cx="2743200" cy="1655092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1AD1091-465B-4559-A118-B251BB066EDF}"/>
                </a:ext>
              </a:extLst>
            </p:cNvPr>
            <p:cNvSpPr/>
            <p:nvPr/>
          </p:nvSpPr>
          <p:spPr>
            <a:xfrm>
              <a:off x="1710307" y="3137351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FC6F3B6-A03B-47E7-B35E-C25A25AA34AF}"/>
                </a:ext>
              </a:extLst>
            </p:cNvPr>
            <p:cNvSpPr/>
            <p:nvPr/>
          </p:nvSpPr>
          <p:spPr>
            <a:xfrm>
              <a:off x="2849300" y="345508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C31F958-75DF-4C4D-9144-88E2963931BD}"/>
                </a:ext>
              </a:extLst>
            </p:cNvPr>
            <p:cNvSpPr/>
            <p:nvPr/>
          </p:nvSpPr>
          <p:spPr>
            <a:xfrm>
              <a:off x="2247328" y="4141920"/>
              <a:ext cx="215961" cy="215961"/>
            </a:xfrm>
            <a:prstGeom prst="ellipse">
              <a:avLst/>
            </a:prstGeom>
            <a:solidFill>
              <a:srgbClr val="FFB7B7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8C753BB-EC64-4309-A982-D99E0E1D5F61}"/>
                </a:ext>
              </a:extLst>
            </p:cNvPr>
            <p:cNvSpPr/>
            <p:nvPr/>
          </p:nvSpPr>
          <p:spPr>
            <a:xfrm>
              <a:off x="2741320" y="3896189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0057D6D-3CF3-4B41-B8D0-6C448ED9C68A}"/>
                </a:ext>
              </a:extLst>
            </p:cNvPr>
            <p:cNvSpPr/>
            <p:nvPr/>
          </p:nvSpPr>
          <p:spPr>
            <a:xfrm>
              <a:off x="834789" y="3788209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969535-CC40-4189-A3A9-A239F81CAADD}"/>
                </a:ext>
              </a:extLst>
            </p:cNvPr>
            <p:cNvSpPr/>
            <p:nvPr/>
          </p:nvSpPr>
          <p:spPr>
            <a:xfrm>
              <a:off x="1124631" y="3029371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C771443-CEB2-47F6-8119-3724800CF662}"/>
                </a:ext>
              </a:extLst>
            </p:cNvPr>
            <p:cNvSpPr/>
            <p:nvPr/>
          </p:nvSpPr>
          <p:spPr>
            <a:xfrm>
              <a:off x="692776" y="2860430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87C08A8-6813-4910-86BD-DDC97FA857D4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flipV="1">
              <a:off x="2465414" y="4080523"/>
              <a:ext cx="307533" cy="1067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869749-9133-4343-AD86-97DDB2169478}"/>
              </a:ext>
            </a:extLst>
          </p:cNvPr>
          <p:cNvGrpSpPr/>
          <p:nvPr/>
        </p:nvGrpSpPr>
        <p:grpSpPr>
          <a:xfrm>
            <a:off x="4566143" y="3273619"/>
            <a:ext cx="2743200" cy="1655092"/>
            <a:chOff x="692776" y="4699191"/>
            <a:chExt cx="2743200" cy="165509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C23D56A-90AE-4B96-B285-C5BC495BB07F}"/>
                </a:ext>
              </a:extLst>
            </p:cNvPr>
            <p:cNvSpPr/>
            <p:nvPr/>
          </p:nvSpPr>
          <p:spPr>
            <a:xfrm>
              <a:off x="1710307" y="4976112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84B1189-0E00-4504-8CB1-7FA9407A51AE}"/>
                </a:ext>
              </a:extLst>
            </p:cNvPr>
            <p:cNvSpPr/>
            <p:nvPr/>
          </p:nvSpPr>
          <p:spPr>
            <a:xfrm>
              <a:off x="2849300" y="5303372"/>
              <a:ext cx="215961" cy="215961"/>
            </a:xfrm>
            <a:prstGeom prst="ellipse">
              <a:avLst/>
            </a:prstGeom>
            <a:solidFill>
              <a:srgbClr val="FFB7B7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6B7A0C3-9CC4-4619-9B19-A2A04C01ED50}"/>
                </a:ext>
              </a:extLst>
            </p:cNvPr>
            <p:cNvSpPr/>
            <p:nvPr/>
          </p:nvSpPr>
          <p:spPr>
            <a:xfrm>
              <a:off x="2247328" y="5980681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DE32E8-BC03-4437-B72E-5E2CE3536B45}"/>
                </a:ext>
              </a:extLst>
            </p:cNvPr>
            <p:cNvSpPr/>
            <p:nvPr/>
          </p:nvSpPr>
          <p:spPr>
            <a:xfrm>
              <a:off x="2741320" y="5734950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C4B812-0F9F-4DE4-AFB7-9CD9F53AB27F}"/>
                </a:ext>
              </a:extLst>
            </p:cNvPr>
            <p:cNvSpPr/>
            <p:nvPr/>
          </p:nvSpPr>
          <p:spPr>
            <a:xfrm>
              <a:off x="834789" y="5626970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64B2822-92FD-4CD7-A313-7712EF325366}"/>
                </a:ext>
              </a:extLst>
            </p:cNvPr>
            <p:cNvSpPr/>
            <p:nvPr/>
          </p:nvSpPr>
          <p:spPr>
            <a:xfrm>
              <a:off x="1124631" y="4868132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F41CEFF-2B54-4FC1-8787-3E1F4BBE5C37}"/>
                </a:ext>
              </a:extLst>
            </p:cNvPr>
            <p:cNvSpPr/>
            <p:nvPr/>
          </p:nvSpPr>
          <p:spPr>
            <a:xfrm>
              <a:off x="692776" y="4699191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8839FF1-2C7A-4871-8A11-A227E90C03C4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2849301" y="5511797"/>
              <a:ext cx="78182" cy="2231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A1F21DA-CAB5-4140-8716-140AEA1FCA71}"/>
              </a:ext>
            </a:extLst>
          </p:cNvPr>
          <p:cNvGrpSpPr/>
          <p:nvPr/>
        </p:nvGrpSpPr>
        <p:grpSpPr>
          <a:xfrm>
            <a:off x="4566143" y="718206"/>
            <a:ext cx="2743200" cy="1655092"/>
            <a:chOff x="5770824" y="994431"/>
            <a:chExt cx="2743200" cy="165509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F436A2-137B-4EDF-9C57-AB03904951BD}"/>
                </a:ext>
              </a:extLst>
            </p:cNvPr>
            <p:cNvSpPr/>
            <p:nvPr/>
          </p:nvSpPr>
          <p:spPr>
            <a:xfrm>
              <a:off x="6788355" y="1271352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80E0C95-C63B-4518-9A6B-AFC508D84DAA}"/>
                </a:ext>
              </a:extLst>
            </p:cNvPr>
            <p:cNvSpPr/>
            <p:nvPr/>
          </p:nvSpPr>
          <p:spPr>
            <a:xfrm>
              <a:off x="7927348" y="1608137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CD0CFAE-753B-4F8D-B53E-D753555E7972}"/>
                </a:ext>
              </a:extLst>
            </p:cNvPr>
            <p:cNvSpPr/>
            <p:nvPr/>
          </p:nvSpPr>
          <p:spPr>
            <a:xfrm>
              <a:off x="7325376" y="2275921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B6CEC0-3D2C-4922-8148-66814764C082}"/>
                </a:ext>
              </a:extLst>
            </p:cNvPr>
            <p:cNvSpPr/>
            <p:nvPr/>
          </p:nvSpPr>
          <p:spPr>
            <a:xfrm>
              <a:off x="7819368" y="2030190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D7196DC-F2BA-4D8F-BCB5-7135C433556D}"/>
                </a:ext>
              </a:extLst>
            </p:cNvPr>
            <p:cNvSpPr/>
            <p:nvPr/>
          </p:nvSpPr>
          <p:spPr>
            <a:xfrm>
              <a:off x="5912837" y="1922210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380669A-5D5F-4818-8728-71E7CD7E3E9F}"/>
                </a:ext>
              </a:extLst>
            </p:cNvPr>
            <p:cNvSpPr/>
            <p:nvPr/>
          </p:nvSpPr>
          <p:spPr>
            <a:xfrm>
              <a:off x="6202679" y="1163372"/>
              <a:ext cx="215961" cy="21596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6798D22-4323-4A7E-913D-D3FC908ECA9C}"/>
                </a:ext>
              </a:extLst>
            </p:cNvPr>
            <p:cNvSpPr/>
            <p:nvPr/>
          </p:nvSpPr>
          <p:spPr>
            <a:xfrm>
              <a:off x="5770824" y="994431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99D44E2-2A80-42C1-8ADB-775113C0871F}"/>
                </a:ext>
              </a:extLst>
            </p:cNvPr>
            <p:cNvCxnSpPr>
              <a:cxnSpLocks/>
              <a:stCxn id="73" idx="2"/>
              <a:endCxn id="78" idx="6"/>
            </p:cNvCxnSpPr>
            <p:nvPr/>
          </p:nvCxnSpPr>
          <p:spPr>
            <a:xfrm flipH="1" flipV="1">
              <a:off x="6418640" y="1271353"/>
              <a:ext cx="369715" cy="10798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74C90B4-4777-4334-B1D8-459EAFD3177A}"/>
              </a:ext>
            </a:extLst>
          </p:cNvPr>
          <p:cNvGrpSpPr/>
          <p:nvPr/>
        </p:nvGrpSpPr>
        <p:grpSpPr>
          <a:xfrm>
            <a:off x="8685599" y="718206"/>
            <a:ext cx="2743200" cy="1655092"/>
            <a:chOff x="5770824" y="2857736"/>
            <a:chExt cx="2743200" cy="165509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33A1560-D705-458A-8B2F-7941E49348FB}"/>
                </a:ext>
              </a:extLst>
            </p:cNvPr>
            <p:cNvSpPr/>
            <p:nvPr/>
          </p:nvSpPr>
          <p:spPr>
            <a:xfrm>
              <a:off x="6788355" y="3134657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9DB3055-AEE1-4942-B4A5-EDA51D97E7C9}"/>
                </a:ext>
              </a:extLst>
            </p:cNvPr>
            <p:cNvSpPr/>
            <p:nvPr/>
          </p:nvSpPr>
          <p:spPr>
            <a:xfrm>
              <a:off x="7927348" y="3471442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2455791-9797-4AD3-A0D4-CE7F74F78F47}"/>
                </a:ext>
              </a:extLst>
            </p:cNvPr>
            <p:cNvSpPr/>
            <p:nvPr/>
          </p:nvSpPr>
          <p:spPr>
            <a:xfrm>
              <a:off x="7325376" y="4139226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B5E5924-59E5-4BA2-991E-9EFB1F22C986}"/>
                </a:ext>
              </a:extLst>
            </p:cNvPr>
            <p:cNvSpPr/>
            <p:nvPr/>
          </p:nvSpPr>
          <p:spPr>
            <a:xfrm>
              <a:off x="7819368" y="3893495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A0A4106-1B8D-4ED0-976A-F7BD013D0380}"/>
                </a:ext>
              </a:extLst>
            </p:cNvPr>
            <p:cNvSpPr/>
            <p:nvPr/>
          </p:nvSpPr>
          <p:spPr>
            <a:xfrm>
              <a:off x="5912837" y="3785515"/>
              <a:ext cx="215961" cy="21596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3169819-0A03-455F-86E0-2F948E56A554}"/>
                </a:ext>
              </a:extLst>
            </p:cNvPr>
            <p:cNvSpPr/>
            <p:nvPr/>
          </p:nvSpPr>
          <p:spPr>
            <a:xfrm>
              <a:off x="6202679" y="3026677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BB40994-0D44-4002-B070-4152A0307753}"/>
                </a:ext>
              </a:extLst>
            </p:cNvPr>
            <p:cNvSpPr/>
            <p:nvPr/>
          </p:nvSpPr>
          <p:spPr>
            <a:xfrm>
              <a:off x="5770824" y="2857736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58D2C75-3AFC-4C8D-A479-D063E2A57EA2}"/>
                </a:ext>
              </a:extLst>
            </p:cNvPr>
            <p:cNvCxnSpPr>
              <a:cxnSpLocks/>
              <a:stCxn id="86" idx="7"/>
              <a:endCxn id="87" idx="4"/>
            </p:cNvCxnSpPr>
            <p:nvPr/>
          </p:nvCxnSpPr>
          <p:spPr>
            <a:xfrm flipV="1">
              <a:off x="6097171" y="3242638"/>
              <a:ext cx="213489" cy="5745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6D78766-07F4-45CC-AF1F-CEA5BD13ABEA}"/>
              </a:ext>
            </a:extLst>
          </p:cNvPr>
          <p:cNvGrpSpPr/>
          <p:nvPr/>
        </p:nvGrpSpPr>
        <p:grpSpPr>
          <a:xfrm>
            <a:off x="8685599" y="3264229"/>
            <a:ext cx="2743200" cy="1655092"/>
            <a:chOff x="5770824" y="4696497"/>
            <a:chExt cx="2743200" cy="165509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3D316CC-64B1-4BFB-BA8C-EB108A3FD93F}"/>
                </a:ext>
              </a:extLst>
            </p:cNvPr>
            <p:cNvSpPr/>
            <p:nvPr/>
          </p:nvSpPr>
          <p:spPr>
            <a:xfrm>
              <a:off x="6788355" y="4973418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53D326F-6817-42CB-86EF-86B620987DE2}"/>
                </a:ext>
              </a:extLst>
            </p:cNvPr>
            <p:cNvSpPr/>
            <p:nvPr/>
          </p:nvSpPr>
          <p:spPr>
            <a:xfrm>
              <a:off x="7927348" y="5310203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B75BD8-B547-4767-9846-F99B5537AEC3}"/>
                </a:ext>
              </a:extLst>
            </p:cNvPr>
            <p:cNvSpPr/>
            <p:nvPr/>
          </p:nvSpPr>
          <p:spPr>
            <a:xfrm>
              <a:off x="7325376" y="5977987"/>
              <a:ext cx="215961" cy="21596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ED9B8F4-6A54-414E-8584-827D2F823952}"/>
                </a:ext>
              </a:extLst>
            </p:cNvPr>
            <p:cNvSpPr/>
            <p:nvPr/>
          </p:nvSpPr>
          <p:spPr>
            <a:xfrm>
              <a:off x="7819368" y="5732256"/>
              <a:ext cx="215961" cy="21596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5E6194-4B59-4ACE-9A96-0D4D39E27311}"/>
                </a:ext>
              </a:extLst>
            </p:cNvPr>
            <p:cNvSpPr/>
            <p:nvPr/>
          </p:nvSpPr>
          <p:spPr>
            <a:xfrm>
              <a:off x="5912837" y="5624276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0242E37-0650-42E1-B8D9-5580F5227EF2}"/>
                </a:ext>
              </a:extLst>
            </p:cNvPr>
            <p:cNvSpPr/>
            <p:nvPr/>
          </p:nvSpPr>
          <p:spPr>
            <a:xfrm>
              <a:off x="6202679" y="4865438"/>
              <a:ext cx="215961" cy="215961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9C02663-3E91-4EA6-817C-28B4C30A202C}"/>
                </a:ext>
              </a:extLst>
            </p:cNvPr>
            <p:cNvSpPr/>
            <p:nvPr/>
          </p:nvSpPr>
          <p:spPr>
            <a:xfrm>
              <a:off x="5770824" y="4696497"/>
              <a:ext cx="2743200" cy="1655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B170314-7808-46E8-B790-8B360784E318}"/>
                </a:ext>
              </a:extLst>
            </p:cNvPr>
            <p:cNvCxnSpPr>
              <a:cxnSpLocks/>
              <a:endCxn id="92" idx="4"/>
            </p:cNvCxnSpPr>
            <p:nvPr/>
          </p:nvCxnSpPr>
          <p:spPr>
            <a:xfrm flipV="1">
              <a:off x="7981825" y="5526164"/>
              <a:ext cx="53504" cy="2114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1B6309-218A-49B0-BC9D-96E5A569A99C}"/>
              </a:ext>
            </a:extLst>
          </p:cNvPr>
          <p:cNvSpPr txBox="1"/>
          <p:nvPr/>
        </p:nvSpPr>
        <p:spPr>
          <a:xfrm>
            <a:off x="446688" y="2440398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0</a:t>
            </a:r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6B09522-B14E-42E1-8969-39078C1A1BC6}"/>
              </a:ext>
            </a:extLst>
          </p:cNvPr>
          <p:cNvSpPr txBox="1"/>
          <p:nvPr/>
        </p:nvSpPr>
        <p:spPr>
          <a:xfrm>
            <a:off x="4566141" y="2420393"/>
            <a:ext cx="274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0</a:t>
            </a:r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C7C1095-F78F-44D6-9279-4B1F9D52A17E}"/>
              </a:ext>
            </a:extLst>
          </p:cNvPr>
          <p:cNvSpPr txBox="1"/>
          <p:nvPr/>
        </p:nvSpPr>
        <p:spPr>
          <a:xfrm>
            <a:off x="8685594" y="2420393"/>
            <a:ext cx="274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1</a:t>
            </a:r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B7AAB18-EA65-45DF-8459-10989C22F292}"/>
              </a:ext>
            </a:extLst>
          </p:cNvPr>
          <p:cNvSpPr txBox="1"/>
          <p:nvPr/>
        </p:nvSpPr>
        <p:spPr>
          <a:xfrm>
            <a:off x="446687" y="5027856"/>
            <a:ext cx="274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0</a:t>
            </a:r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619A275-19C4-4763-AACF-E5EEBFBAE083}"/>
              </a:ext>
            </a:extLst>
          </p:cNvPr>
          <p:cNvSpPr txBox="1"/>
          <p:nvPr/>
        </p:nvSpPr>
        <p:spPr>
          <a:xfrm>
            <a:off x="4566141" y="5027856"/>
            <a:ext cx="274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0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F373A34-0ECA-405C-8D9E-A729D3CB46BB}"/>
              </a:ext>
            </a:extLst>
          </p:cNvPr>
          <p:cNvSpPr txBox="1"/>
          <p:nvPr/>
        </p:nvSpPr>
        <p:spPr>
          <a:xfrm>
            <a:off x="8685593" y="5027856"/>
            <a:ext cx="274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Accuracy: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DC6A8C7-74FF-4335-B95C-57C794C23F19}"/>
                  </a:ext>
                </a:extLst>
              </p:cNvPr>
              <p:cNvSpPr txBox="1"/>
              <p:nvPr/>
            </p:nvSpPr>
            <p:spPr>
              <a:xfrm>
                <a:off x="2096496" y="5896652"/>
                <a:ext cx="79990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dirty="0">
                    <a:latin typeface="Avenir Next LT Pro" panose="020B0504020202020204" pitchFamily="34" charset="0"/>
                  </a:rPr>
                  <a:t>Leave-One-Out Cross Validation Accuracy Estimate: </a:t>
                </a:r>
                <a:r>
                  <a:rPr lang="en-US" sz="1800" dirty="0">
                    <a:latin typeface="Avenir Next LT Pro" panose="020B0504020202020204" pitchFamily="34" charset="0"/>
                  </a:rPr>
                  <a:t>1/6 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Avenir Next LT Pro" panose="020B0504020202020204" pitchFamily="34" charset="0"/>
                  </a:rPr>
                  <a:t>16.6%</a:t>
                </a: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DC6A8C7-74FF-4335-B95C-57C794C2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496" y="5896652"/>
                <a:ext cx="7999009" cy="369332"/>
              </a:xfrm>
              <a:prstGeom prst="rect">
                <a:avLst/>
              </a:prstGeom>
              <a:blipFill>
                <a:blip r:embed="rId2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633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2E22-C150-45E3-BE10-EDBA6F1B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k-Nearest Neighbors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3E481-B78D-4AEB-A6FC-5D359ED38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86B8D-8643-4053-96E4-A5E348AF5BDF}"/>
              </a:ext>
            </a:extLst>
          </p:cNvPr>
          <p:cNvSpPr txBox="1"/>
          <p:nvPr/>
        </p:nvSpPr>
        <p:spPr>
          <a:xfrm>
            <a:off x="548986" y="612844"/>
            <a:ext cx="1035313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0"/>
              </a:rPr>
              <a:t>KNN is what we call lazy learning (vs. eager learning)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0"/>
              </a:rPr>
              <a:t>Lazy</a:t>
            </a:r>
            <a:r>
              <a:rPr lang="en-US" sz="2400" dirty="0">
                <a:latin typeface="Avenir Next LT Pro" panose="020B0504020202020204" pitchFamily="34" charset="0"/>
              </a:rPr>
              <a:t>: learning only occur when you see the test 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0"/>
              </a:rPr>
              <a:t>Eager</a:t>
            </a:r>
            <a:r>
              <a:rPr lang="en-US" sz="2400" dirty="0">
                <a:latin typeface="Avenir Next LT Pro" panose="020B0504020202020204" pitchFamily="34" charset="0"/>
              </a:rPr>
              <a:t>: learn a model before you see the test example, training examples can be thrown away after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0"/>
              </a:rPr>
              <a:t>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Conceptually simple, easy to understand and explain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Very flexible decision boundaries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0"/>
              </a:rPr>
              <a:t>Disadvantages: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It can be hard to find a good distance measure – Irrelevant features and noise can be very detrimental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Typically, can not handle more than a few dozen attributes unless a good distance measure can be learned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Computational cost: requires significant computation and memory</a:t>
            </a:r>
          </a:p>
        </p:txBody>
      </p:sp>
    </p:spTree>
    <p:extLst>
      <p:ext uri="{BB962C8B-B14F-4D97-AF65-F5344CB8AC3E}">
        <p14:creationId xmlns:p14="http://schemas.microsoft.com/office/powerpoint/2010/main" val="3106445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4B3F-F74D-413E-BF12-BE1237A3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2468225" cy="358604"/>
          </a:xfrm>
        </p:spPr>
        <p:txBody>
          <a:bodyPr/>
          <a:lstStyle/>
          <a:p>
            <a:r>
              <a:rPr lang="en-US" dirty="0"/>
              <a:t>Inefficient-but-easy-to-understand </a:t>
            </a:r>
            <a:r>
              <a:rPr lang="en-US" dirty="0" err="1"/>
              <a:t>Psuedocode</a:t>
            </a:r>
            <a:r>
              <a:rPr lang="en-US" dirty="0"/>
              <a:t> for k-NN Classification (unweighted)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66D61-0650-416B-AE64-0BCC703D9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59F89-E157-4241-A475-A6D91A893CD2}"/>
              </a:ext>
            </a:extLst>
          </p:cNvPr>
          <p:cNvSpPr txBox="1"/>
          <p:nvPr/>
        </p:nvSpPr>
        <p:spPr>
          <a:xfrm>
            <a:off x="969818" y="883874"/>
            <a:ext cx="102523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getNeighbors(</a:t>
            </a:r>
            <a:r>
              <a:rPr lang="en-US" sz="2400" b="1" dirty="0" err="1">
                <a:latin typeface="Microsoft Yi Baiti" panose="03000500000000000000" pitchFamily="66" charset="0"/>
                <a:ea typeface="Microsoft Yi Baiti" panose="03000500000000000000" pitchFamily="66" charset="0"/>
              </a:rPr>
              <a:t>X,Y,x,k</a:t>
            </a:r>
            <a:r>
              <a:rPr lang="en-US" sz="2400" b="1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):</a:t>
            </a:r>
          </a:p>
          <a:p>
            <a:r>
              <a:rPr lang="en-US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  for each example x</a:t>
            </a:r>
            <a:r>
              <a:rPr lang="en-US" sz="2400" baseline="-250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i</a:t>
            </a:r>
            <a:r>
              <a:rPr lang="en-US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 in X: </a:t>
            </a:r>
          </a:p>
          <a:p>
            <a:r>
              <a:rPr lang="en-US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      dists[i] = d(x, X</a:t>
            </a:r>
            <a:r>
              <a:rPr lang="en-US" sz="2400" baseline="-250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i</a:t>
            </a:r>
            <a:r>
              <a:rPr lang="en-US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)			// compute distance to each data point</a:t>
            </a:r>
          </a:p>
          <a:p>
            <a:r>
              <a:rPr lang="en-US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  nearestK = argsort(dists)[:k]   		// ascending order sort, return indexes</a:t>
            </a:r>
          </a:p>
          <a:p>
            <a:r>
              <a:rPr lang="en-US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  return nearestK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A4D7C-193D-40BF-A27C-52100DA03289}"/>
              </a:ext>
            </a:extLst>
          </p:cNvPr>
          <p:cNvSpPr txBox="1"/>
          <p:nvPr/>
        </p:nvSpPr>
        <p:spPr>
          <a:xfrm>
            <a:off x="969818" y="4035134"/>
            <a:ext cx="102523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Microsoft Yi Baiti" panose="03000500000000000000" pitchFamily="66" charset="0"/>
                <a:ea typeface="Microsoft Yi Baiti" panose="03000500000000000000" pitchFamily="66" charset="0"/>
              </a:rPr>
              <a:t>kNNClassify</a:t>
            </a:r>
            <a:r>
              <a:rPr lang="en-US" sz="2400" b="1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(</a:t>
            </a:r>
            <a:r>
              <a:rPr lang="en-US" sz="2400" b="1" dirty="0" err="1">
                <a:latin typeface="Microsoft Yi Baiti" panose="03000500000000000000" pitchFamily="66" charset="0"/>
                <a:ea typeface="Microsoft Yi Baiti" panose="03000500000000000000" pitchFamily="66" charset="0"/>
              </a:rPr>
              <a:t>X,Y,x,k</a:t>
            </a:r>
            <a:r>
              <a:rPr lang="en-US" sz="2400" b="1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):</a:t>
            </a:r>
          </a:p>
          <a:p>
            <a:r>
              <a:rPr lang="en-US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  nearestK = getNeighbors(</a:t>
            </a:r>
            <a:r>
              <a:rPr lang="en-US" sz="2400" dirty="0" err="1">
                <a:latin typeface="Microsoft Yi Baiti" panose="03000500000000000000" pitchFamily="66" charset="0"/>
                <a:ea typeface="Microsoft Yi Baiti" panose="03000500000000000000" pitchFamily="66" charset="0"/>
              </a:rPr>
              <a:t>D,x,k</a:t>
            </a:r>
            <a:r>
              <a:rPr lang="en-US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)		// find the k-nearest neighbors</a:t>
            </a:r>
          </a:p>
          <a:p>
            <a:r>
              <a:rPr lang="en-US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  output = mode([Y</a:t>
            </a:r>
            <a:r>
              <a:rPr lang="en-US" sz="2400" baseline="-250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i </a:t>
            </a:r>
            <a:r>
              <a:rPr lang="en-US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for i in nearestK])	// output whatever label is the majority</a:t>
            </a:r>
          </a:p>
          <a:p>
            <a:r>
              <a:rPr lang="en-US" sz="24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  return output</a:t>
            </a:r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74F00984-3477-40E9-943F-9B5512AD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902245" flipV="1">
            <a:off x="3768611" y="242577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EA3700-EBB8-44A8-A81A-40F3630B578C}"/>
              </a:ext>
            </a:extLst>
          </p:cNvPr>
          <p:cNvSpPr txBox="1"/>
          <p:nvPr/>
        </p:nvSpPr>
        <p:spPr>
          <a:xfrm>
            <a:off x="4608372" y="2898689"/>
            <a:ext cx="5746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Can find smallest k much more efficiently than the O(</a:t>
            </a:r>
            <a:r>
              <a:rPr lang="en-US" sz="2000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nlogn</a:t>
            </a:r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) need to sort all the distance.</a:t>
            </a:r>
          </a:p>
        </p:txBody>
      </p:sp>
      <p:pic>
        <p:nvPicPr>
          <p:cNvPr id="13" name="Graphic 12" descr="Arrow: Slight curve with solid fill">
            <a:extLst>
              <a:ext uri="{FF2B5EF4-FFF2-40B4-BE49-F238E27FC236}">
                <a16:creationId xmlns:a16="http://schemas.microsoft.com/office/drawing/2014/main" id="{20E52CC1-B0C1-435C-ADBD-0B16011FA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697755">
            <a:off x="3835287" y="61121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08CD38-2085-4358-B5C1-24C02297DD76}"/>
              </a:ext>
            </a:extLst>
          </p:cNvPr>
          <p:cNvSpPr txBox="1"/>
          <p:nvPr/>
        </p:nvSpPr>
        <p:spPr>
          <a:xfrm>
            <a:off x="4620589" y="572666"/>
            <a:ext cx="6234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Lots of the compute happens here. Can speed this up with broadcasted matrix operations in </a:t>
            </a:r>
            <a:r>
              <a:rPr lang="en-US" sz="2000" dirty="0" err="1">
                <a:solidFill>
                  <a:srgbClr val="C00000"/>
                </a:solidFill>
                <a:latin typeface="Avenir Next LT Pro" panose="020B0504020202020204" pitchFamily="34" charset="0"/>
              </a:rPr>
              <a:t>numpy</a:t>
            </a:r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016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2E22-C150-45E3-BE10-EDBA6F1B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Model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3E481-B78D-4AEB-A6FC-5D359ED38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86B8D-8643-4053-96E4-A5E348AF5BDF}"/>
              </a:ext>
            </a:extLst>
          </p:cNvPr>
          <p:cNvSpPr txBox="1"/>
          <p:nvPr/>
        </p:nvSpPr>
        <p:spPr>
          <a:xfrm>
            <a:off x="603250" y="1166842"/>
            <a:ext cx="109855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Model selection is typically done by holding out some portion of the labeled data to be used for selecting the best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If there is large amounts of labeled data, using a single hold-out set for validation might be sufficient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E.g., NLP community often use fixed train/validation/testing split for replicability of the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K-fold Cross-validation allows every training example to be considered while making the model selection choices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 The larger the 𝐾, the more computationally intensive but more robust model selection decision</a:t>
            </a:r>
          </a:p>
        </p:txBody>
      </p:sp>
    </p:spTree>
    <p:extLst>
      <p:ext uri="{BB962C8B-B14F-4D97-AF65-F5344CB8AC3E}">
        <p14:creationId xmlns:p14="http://schemas.microsoft.com/office/powerpoint/2010/main" val="39425210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8E506-1D8E-4A4A-975E-16EC53B8A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957691" cy="141922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venir Next LT Pro" panose="020B0504020202020204" pitchFamily="34" charset="0"/>
              </a:rPr>
              <a:t>Next Time: </a:t>
            </a:r>
            <a:r>
              <a:rPr lang="en-US" dirty="0">
                <a:latin typeface="Avenir Next LT Pro" panose="020B0504020202020204" pitchFamily="34" charset="0"/>
              </a:rPr>
              <a:t>We’ll move on into statistical learning with maximum likelihood estimation! Probability time!</a:t>
            </a:r>
            <a:endParaRPr lang="en-US" sz="2800" b="1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10353675" cy="358775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</p:spTree>
    <p:extLst>
      <p:ext uri="{BB962C8B-B14F-4D97-AF65-F5344CB8AC3E}">
        <p14:creationId xmlns:p14="http://schemas.microsoft.com/office/powerpoint/2010/main" val="322128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200025"/>
            <a:ext cx="9084830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How do I apply k-nearest neighbors to classification problems?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a decision boundary and how does it vary with k for k-nearest neighbor classifiers?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How can I use a weighting function in </a:t>
            </a:r>
            <a:r>
              <a:rPr lang="en-US" sz="3200" dirty="0" err="1"/>
              <a:t>kNN</a:t>
            </a:r>
            <a:r>
              <a:rPr lang="en-US" sz="3200" dirty="0"/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are some practical Issues for k-NN?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the curse of dimensionality?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How do I do model selection?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k-fold cross validation?</a:t>
            </a:r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028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DD64D9-3A48-40F7-BF86-BE33F7A9BDD6}"/>
                  </a:ext>
                </a:extLst>
              </p:cNvPr>
              <p:cNvSpPr txBox="1"/>
              <p:nvPr/>
            </p:nvSpPr>
            <p:spPr>
              <a:xfrm>
                <a:off x="465408" y="2873026"/>
                <a:ext cx="10910455" cy="1324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Algorithm during Training:</a:t>
                </a:r>
              </a:p>
              <a:p>
                <a:pPr marL="457200" lvl="3"/>
                <a:r>
                  <a:rPr lang="en-US" sz="2000" dirty="0">
                    <a:latin typeface="Avenir Next LT Pro" panose="020B0504020202020204" pitchFamily="34" charset="0"/>
                  </a:rPr>
                  <a:t>Given a dataset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, store them.</a:t>
                </a:r>
              </a:p>
              <a:p>
                <a:pPr marL="457200" lvl="3"/>
                <a:r>
                  <a:rPr lang="en-US" sz="2000" dirty="0">
                    <a:latin typeface="Avenir Next LT Pro" panose="020B0504020202020204" pitchFamily="34" charset="0"/>
                  </a:rPr>
                  <a:t>(Optional) Build a data structure that makes computing distance to these points fast.</a:t>
                </a:r>
              </a:p>
              <a:p>
                <a:pPr marL="1257300" lvl="4" indent="-34290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Avenir Next LT Pro" panose="020B0504020202020204" pitchFamily="34" charset="0"/>
                  </a:rPr>
                  <a:t>kd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-trees, locality sensitive hashes, etc.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DD64D9-3A48-40F7-BF86-BE33F7A9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8" y="2873026"/>
                <a:ext cx="10910455" cy="1324402"/>
              </a:xfrm>
              <a:prstGeom prst="rect">
                <a:avLst/>
              </a:prstGeom>
              <a:blipFill>
                <a:blip r:embed="rId2"/>
                <a:stretch>
                  <a:fillRect l="-559" t="-1835"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06E121A-E644-4ACA-B9C2-09C7D98E2C55}"/>
              </a:ext>
            </a:extLst>
          </p:cNvPr>
          <p:cNvSpPr txBox="1"/>
          <p:nvPr/>
        </p:nvSpPr>
        <p:spPr>
          <a:xfrm>
            <a:off x="465409" y="666159"/>
            <a:ext cx="1091045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Algorithm Name: </a:t>
            </a:r>
            <a:r>
              <a:rPr lang="en-US" sz="2000" dirty="0">
                <a:latin typeface="Avenir Next LT Pro" panose="020B0504020202020204" pitchFamily="34" charset="0"/>
              </a:rPr>
              <a:t>k-Nearest Neighbors (</a:t>
            </a:r>
            <a:r>
              <a:rPr lang="en-US" sz="2000" dirty="0" err="1">
                <a:latin typeface="Avenir Next LT Pro" panose="020B0504020202020204" pitchFamily="34" charset="0"/>
              </a:rPr>
              <a:t>kNN</a:t>
            </a:r>
            <a:r>
              <a:rPr lang="en-US" sz="2000" dirty="0">
                <a:latin typeface="Avenir Next LT Pro" panose="020B0504020202020204" pitchFamily="34" charset="0"/>
              </a:rPr>
              <a:t>)</a:t>
            </a:r>
          </a:p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Type</a:t>
            </a:r>
            <a:r>
              <a:rPr lang="en-US" sz="2000" dirty="0">
                <a:latin typeface="Avenir Next LT Pro" panose="020B0504020202020204" pitchFamily="34" charset="0"/>
              </a:rPr>
              <a:t>: Supervised Classifier / Regressor </a:t>
            </a:r>
          </a:p>
          <a:p>
            <a:pPr marL="0" lvl="2"/>
            <a:endParaRPr lang="en-US" sz="2000" dirty="0">
              <a:latin typeface="Avenir Next LT Pro" panose="020B0504020202020204" pitchFamily="34" charset="0"/>
            </a:endParaRPr>
          </a:p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Model Family: </a:t>
            </a:r>
            <a:r>
              <a:rPr lang="en-US" sz="2000" dirty="0">
                <a:latin typeface="Avenir Next LT Pro" panose="020B0504020202020204" pitchFamily="34" charset="0"/>
              </a:rPr>
              <a:t> Instance-based Learning, Memory-based Learning, Exemplar Methods, Non-</a:t>
            </a:r>
          </a:p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Parametric methods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31FC02-BE0C-4387-B007-62B7694E141C}"/>
                  </a:ext>
                </a:extLst>
              </p:cNvPr>
              <p:cNvSpPr txBox="1"/>
              <p:nvPr/>
            </p:nvSpPr>
            <p:spPr>
              <a:xfrm>
                <a:off x="465407" y="4294773"/>
                <a:ext cx="1091045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Algorithm during Inference:</a:t>
                </a:r>
              </a:p>
              <a:p>
                <a:pPr marL="457200" lvl="3"/>
                <a:r>
                  <a:rPr lang="en-US" sz="2000" dirty="0">
                    <a:latin typeface="Avenir Next LT Pro" panose="020B0504020202020204" pitchFamily="34" charset="0"/>
                  </a:rPr>
                  <a:t>Given a new example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to each point in our dataset</a:t>
                </a:r>
              </a:p>
              <a:p>
                <a:pPr marL="457200" lvl="3"/>
                <a:r>
                  <a:rPr lang="en-US" sz="2000" dirty="0">
                    <a:latin typeface="Avenir Next LT Pro" panose="020B0504020202020204" pitchFamily="34" charset="0"/>
                  </a:rPr>
                  <a:t>Find the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k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closest (lowest distance) points to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x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and predict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y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based on these</a:t>
                </a:r>
              </a:p>
              <a:p>
                <a:pPr marL="1257300" lvl="4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If k=1, just output the label of the closest point in our training set!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31FC02-BE0C-4387-B007-62B7694E1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" y="4294773"/>
                <a:ext cx="10910455" cy="1323439"/>
              </a:xfrm>
              <a:prstGeom prst="rect">
                <a:avLst/>
              </a:prstGeom>
              <a:blipFill>
                <a:blip r:embed="rId3"/>
                <a:stretch>
                  <a:fillRect l="-559" t="-2304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6CB7D670-B4D0-4440-9450-25627E751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109" y="0"/>
            <a:ext cx="835891" cy="83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4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theme/theme1.xml><?xml version="1.0" encoding="utf-8"?>
<a:theme xmlns:a="http://schemas.openxmlformats.org/drawingml/2006/main" name="CS53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39" id="{822DD2A6-CE25-4827-B94B-CFD5B929E096}" vid="{1CFDBF4D-E3B9-4FCB-9D8E-160FC41F3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CS539</Template>
  <TotalTime>39741</TotalTime>
  <Words>4517</Words>
  <Application>Microsoft Office PowerPoint</Application>
  <PresentationFormat>Widescreen</PresentationFormat>
  <Paragraphs>629</Paragraphs>
  <Slides>76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Algerian</vt:lpstr>
      <vt:lpstr>Arial</vt:lpstr>
      <vt:lpstr>Arial Nova Light</vt:lpstr>
      <vt:lpstr>Avenir Book</vt:lpstr>
      <vt:lpstr>Avenir Next LT Pro</vt:lpstr>
      <vt:lpstr>Broadway</vt:lpstr>
      <vt:lpstr>Calibri</vt:lpstr>
      <vt:lpstr>Cambria Math</vt:lpstr>
      <vt:lpstr>Chiller</vt:lpstr>
      <vt:lpstr>Microsoft Yi Baiti</vt:lpstr>
      <vt:lpstr>Roboto</vt:lpstr>
      <vt:lpstr>CS539</vt:lpstr>
      <vt:lpstr>Machine Learning  and Data Mining</vt:lpstr>
      <vt:lpstr>PowerPoint Presentation</vt:lpstr>
      <vt:lpstr>PowerPoint Presentation</vt:lpstr>
      <vt:lpstr>Machine Learning In a Nutshell</vt:lpstr>
      <vt:lpstr>Machine Learning – A Cautionary Parable</vt:lpstr>
      <vt:lpstr>Overfitting, Underfitting, and Model Selection</vt:lpstr>
      <vt:lpstr>Intuition for your First Machine Learning Algorithm</vt:lpstr>
      <vt:lpstr>PowerPoint Presentation</vt:lpstr>
      <vt:lpstr>Nearest Neighbor Algorithm</vt:lpstr>
      <vt:lpstr>Nearest Neighbor Algorithm</vt:lpstr>
      <vt:lpstr>Nearest Neighbor Algorithm</vt:lpstr>
      <vt:lpstr>An Example: Iris Species Classification</vt:lpstr>
      <vt:lpstr>An Example: Iris Species Classification</vt:lpstr>
      <vt:lpstr>An Example: Iris Species Classification</vt:lpstr>
      <vt:lpstr>Formalizing k-Nearest Neighbors</vt:lpstr>
      <vt:lpstr>Formalizing k-Nearest Neighbors</vt:lpstr>
      <vt:lpstr>Formalizing k-Nearest Neighbors</vt:lpstr>
      <vt:lpstr>PowerPoint Presentation</vt:lpstr>
      <vt:lpstr>An Example: Iris Species Classification</vt:lpstr>
      <vt:lpstr>An Example: Iris Species Classification</vt:lpstr>
      <vt:lpstr>More on the Effect of k on Decision Boundaries</vt:lpstr>
      <vt:lpstr>More on the Effect of k on Decision Boundaries</vt:lpstr>
      <vt:lpstr>Formalizing k-Nearest Neighbors</vt:lpstr>
      <vt:lpstr>An Example: Iris Species Classification</vt:lpstr>
      <vt:lpstr>PowerPoint Presentation</vt:lpstr>
      <vt:lpstr>PowerPoint Presentation</vt:lpstr>
      <vt:lpstr>The Effect of Extreme k-values</vt:lpstr>
      <vt:lpstr>Nearest Neighbor Algorithm</vt:lpstr>
      <vt:lpstr>Various Distance Metrics</vt:lpstr>
      <vt:lpstr>Various Distance Metrics</vt:lpstr>
      <vt:lpstr>Various Distance Metrics</vt:lpstr>
      <vt:lpstr>Formalizing k-Nearest Neighbors for Regression</vt:lpstr>
      <vt:lpstr>Formalizing k-Nearest Neighbors for Regression</vt:lpstr>
      <vt:lpstr>Formalizing k-Nearest Neighbors for Regression</vt:lpstr>
      <vt:lpstr>Formalizing k-Nearest Neighbors for Regression</vt:lpstr>
      <vt:lpstr>Formalizing k-Nearest Neighbors for Regression</vt:lpstr>
      <vt:lpstr>PowerPoint Presentation</vt:lpstr>
      <vt:lpstr>Weighted k-Nearest Neighbor</vt:lpstr>
      <vt:lpstr>Weighted k-Nearest Neighbor</vt:lpstr>
      <vt:lpstr>Weighted k-Nearest Neighbor</vt:lpstr>
      <vt:lpstr>Weighted k-Nearest Neighbor</vt:lpstr>
      <vt:lpstr>Weighted k-Nearest Neighbor</vt:lpstr>
      <vt:lpstr>Weighted k-Nearest Neighbor</vt:lpstr>
      <vt:lpstr>PowerPoint Presentation</vt:lpstr>
      <vt:lpstr>PowerPoint Presentation</vt:lpstr>
      <vt:lpstr>Practical Issues with k-NN</vt:lpstr>
      <vt:lpstr>Practical Issues with k-NN</vt:lpstr>
      <vt:lpstr>Practical Issues with k-NN</vt:lpstr>
      <vt:lpstr>Practical Issues with k-NN</vt:lpstr>
      <vt:lpstr>Practical Issues with k-NN</vt:lpstr>
      <vt:lpstr>The Curse of Dimensionality</vt:lpstr>
      <vt:lpstr>The Curse of Dimensionality</vt:lpstr>
      <vt:lpstr>The Curse of Dimensionality</vt:lpstr>
      <vt:lpstr>The Curse of Dimensionality</vt:lpstr>
      <vt:lpstr>The Curse of Dimensionality</vt:lpstr>
      <vt:lpstr>The Curse of Dimensionality</vt:lpstr>
      <vt:lpstr>The Curse of Dimensionality</vt:lpstr>
      <vt:lpstr>The Curse of Dimensionality</vt:lpstr>
      <vt:lpstr>PowerPoint Presentation</vt:lpstr>
      <vt:lpstr>Hyperparameters of k-Nearest Neighbors</vt:lpstr>
      <vt:lpstr>Model Selection</vt:lpstr>
      <vt:lpstr>PowerPoint Presentation</vt:lpstr>
      <vt:lpstr>How to choose hyperparameters? k as an example.</vt:lpstr>
      <vt:lpstr>Overfitting, Underfitting, and Model Selection</vt:lpstr>
      <vt:lpstr>Model Selection – The Validation Set</vt:lpstr>
      <vt:lpstr>Model Selection – Size of Validation Set</vt:lpstr>
      <vt:lpstr>Model Selection – K-fold Cross Validation</vt:lpstr>
      <vt:lpstr>Model Selection – K-fold Cross Validation</vt:lpstr>
      <vt:lpstr>Model Selection – K-fold Cross Validation</vt:lpstr>
      <vt:lpstr>Model Selection – Leave-One-Out Cross Validation</vt:lpstr>
      <vt:lpstr>PowerPoint Presentation</vt:lpstr>
      <vt:lpstr>Example Leave-One-Out Cross Validation</vt:lpstr>
      <vt:lpstr>Final Words on k-Nearest Neighbors</vt:lpstr>
      <vt:lpstr>Inefficient-but-easy-to-understand Psuedocode for k-NN Classification (unweighted)</vt:lpstr>
      <vt:lpstr>Final Words on Model Selection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A Word?</dc:title>
  <dc:creator>stefmlpcola@gmail.com</dc:creator>
  <cp:lastModifiedBy>stefmlpcola@gmail.com</cp:lastModifiedBy>
  <cp:revision>1187</cp:revision>
  <dcterms:created xsi:type="dcterms:W3CDTF">2020-11-24T17:22:38Z</dcterms:created>
  <dcterms:modified xsi:type="dcterms:W3CDTF">2021-09-27T03:29:22Z</dcterms:modified>
</cp:coreProperties>
</file>